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51" r:id="rId5"/>
    <p:sldMasterId id="2147483763" r:id="rId6"/>
    <p:sldMasterId id="2147483791" r:id="rId7"/>
    <p:sldMasterId id="2147483852" r:id="rId8"/>
    <p:sldMasterId id="2147483900" r:id="rId9"/>
    <p:sldMasterId id="2147483935" r:id="rId10"/>
    <p:sldMasterId id="2147483958" r:id="rId11"/>
  </p:sldMasterIdLst>
  <p:notesMasterIdLst>
    <p:notesMasterId r:id="rId52"/>
  </p:notesMasterIdLst>
  <p:sldIdLst>
    <p:sldId id="876" r:id="rId12"/>
    <p:sldId id="885" r:id="rId13"/>
    <p:sldId id="965" r:id="rId14"/>
    <p:sldId id="966" r:id="rId15"/>
    <p:sldId id="888" r:id="rId16"/>
    <p:sldId id="961" r:id="rId17"/>
    <p:sldId id="943" r:id="rId18"/>
    <p:sldId id="944" r:id="rId19"/>
    <p:sldId id="945" r:id="rId20"/>
    <p:sldId id="946" r:id="rId21"/>
    <p:sldId id="947" r:id="rId22"/>
    <p:sldId id="948" r:id="rId23"/>
    <p:sldId id="957" r:id="rId24"/>
    <p:sldId id="896" r:id="rId25"/>
    <p:sldId id="897" r:id="rId26"/>
    <p:sldId id="898" r:id="rId27"/>
    <p:sldId id="899" r:id="rId28"/>
    <p:sldId id="967" r:id="rId29"/>
    <p:sldId id="937" r:id="rId30"/>
    <p:sldId id="935" r:id="rId31"/>
    <p:sldId id="901" r:id="rId32"/>
    <p:sldId id="902" r:id="rId33"/>
    <p:sldId id="903" r:id="rId34"/>
    <p:sldId id="904" r:id="rId35"/>
    <p:sldId id="949" r:id="rId36"/>
    <p:sldId id="932" r:id="rId37"/>
    <p:sldId id="907" r:id="rId38"/>
    <p:sldId id="940" r:id="rId39"/>
    <p:sldId id="908" r:id="rId40"/>
    <p:sldId id="909" r:id="rId41"/>
    <p:sldId id="910" r:id="rId42"/>
    <p:sldId id="942" r:id="rId43"/>
    <p:sldId id="911" r:id="rId44"/>
    <p:sldId id="912" r:id="rId45"/>
    <p:sldId id="913" r:id="rId46"/>
    <p:sldId id="914" r:id="rId47"/>
    <p:sldId id="915" r:id="rId48"/>
    <p:sldId id="916" r:id="rId49"/>
    <p:sldId id="917" r:id="rId50"/>
    <p:sldId id="918"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28317112-870E-4C79-9D90-14F6B01D2188}">
          <p14:sldIdLst/>
        </p14:section>
        <p14:section name="100-Level" id="{E7D188F1-BD55-4E69-9935-2ABBC8E002F3}">
          <p14:sldIdLst/>
        </p14:section>
        <p14:section name="200-level" id="{02FE7B02-E87E-430F-AC64-DAFD2961C674}">
          <p14:sldIdLst>
            <p14:sldId id="876"/>
            <p14:sldId id="885"/>
            <p14:sldId id="965"/>
            <p14:sldId id="966"/>
            <p14:sldId id="888"/>
            <p14:sldId id="961"/>
            <p14:sldId id="943"/>
            <p14:sldId id="944"/>
            <p14:sldId id="945"/>
            <p14:sldId id="946"/>
            <p14:sldId id="947"/>
            <p14:sldId id="948"/>
            <p14:sldId id="957"/>
            <p14:sldId id="896"/>
            <p14:sldId id="897"/>
            <p14:sldId id="898"/>
            <p14:sldId id="899"/>
            <p14:sldId id="967"/>
            <p14:sldId id="937"/>
            <p14:sldId id="935"/>
            <p14:sldId id="901"/>
            <p14:sldId id="902"/>
            <p14:sldId id="903"/>
            <p14:sldId id="904"/>
            <p14:sldId id="949"/>
            <p14:sldId id="932"/>
            <p14:sldId id="907"/>
            <p14:sldId id="940"/>
            <p14:sldId id="908"/>
            <p14:sldId id="909"/>
            <p14:sldId id="910"/>
            <p14:sldId id="942"/>
            <p14:sldId id="911"/>
            <p14:sldId id="912"/>
            <p14:sldId id="913"/>
            <p14:sldId id="914"/>
            <p14:sldId id="915"/>
            <p14:sldId id="916"/>
            <p14:sldId id="917"/>
            <p14:sldId id="91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 id="5" name="Chander Matrubhutam" initials="CM" lastIdx="16" clrIdx="4">
    <p:extLst>
      <p:ext uri="{19B8F6BF-5375-455C-9EA6-DF929625EA0E}">
        <p15:presenceInfo xmlns:p15="http://schemas.microsoft.com/office/powerpoint/2012/main" userId="Chander Matrubhut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74A"/>
    <a:srgbClr val="1C232F"/>
    <a:srgbClr val="44880E"/>
    <a:srgbClr val="EF585D"/>
    <a:srgbClr val="93349D"/>
    <a:srgbClr val="B9AF00"/>
    <a:srgbClr val="FF4869"/>
    <a:srgbClr val="231F20"/>
    <a:srgbClr val="00E9A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75226" autoAdjust="0"/>
  </p:normalViewPr>
  <p:slideViewPr>
    <p:cSldViewPr snapToGrid="0" showGuides="1">
      <p:cViewPr varScale="1">
        <p:scale>
          <a:sx n="189" d="100"/>
          <a:sy n="189" d="100"/>
        </p:scale>
        <p:origin x="1888"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document/3987684?ref=solrAll&amp;refval=256777971"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gartner.com/document/3987684?ref=sendres_email&amp;refval=77192918"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ws.amazon.com/ec2/instance-types/p4"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ws.amazon.com/ec2/instance-types/inf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introduction to Amazon Machine</a:t>
            </a:r>
            <a:r>
              <a:rPr lang="en-US" sz="1000" b="0" i="0" kern="1200" baseline="0" dirty="0">
                <a:solidFill>
                  <a:schemeClr val="tx1"/>
                </a:solidFill>
                <a:effectLst/>
                <a:latin typeface="Amazon Ember Regular" charset="0"/>
                <a:ea typeface="+mn-ea"/>
                <a:cs typeface="+mn-cs"/>
              </a:rPr>
              <a:t> Learning</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932200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a:t>Amazon </a:t>
            </a:r>
            <a:r>
              <a:rPr lang="en-US" u="none" dirty="0" err="1"/>
              <a:t>SageMaker</a:t>
            </a:r>
            <a:r>
              <a:rPr lang="en-US" u="none" dirty="0"/>
              <a:t> is the most complete</a:t>
            </a:r>
            <a:r>
              <a:rPr lang="en-US" u="none" baseline="0" dirty="0"/>
              <a:t> end-to-end ML service helping our customer through improved agility, productivity, and cost-effectiveness.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Agility: </a:t>
            </a:r>
            <a:r>
              <a:rPr lang="en-US" sz="1200" b="0" i="0" kern="1200" dirty="0">
                <a:solidFill>
                  <a:schemeClr val="tx1"/>
                </a:solidFill>
                <a:effectLst/>
                <a:latin typeface="Amazon Ember Regular" charset="0"/>
                <a:ea typeface="+mn-ea"/>
                <a:cs typeface="+mn-cs"/>
              </a:rPr>
              <a:t>Accelerate ML development with 20+ purpose-built tools ranging from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Data Wrangler for data preparation to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for workflows, covering the entire ML development lifecycle.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Productivity</a:t>
            </a:r>
            <a:r>
              <a:rPr lang="en-US" u="none" dirty="0"/>
              <a:t>: </a:t>
            </a:r>
            <a:r>
              <a:rPr lang="en-US" dirty="0"/>
              <a:t>Boost your productivity using Amazon </a:t>
            </a:r>
            <a:r>
              <a:rPr lang="en-US" dirty="0" err="1"/>
              <a:t>SageMaker</a:t>
            </a:r>
            <a:r>
              <a:rPr lang="en-US" dirty="0"/>
              <a:t> Studio, the first IDE designed specifically for ML that brings everything you need for ML  under one unified, visual interface.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Cost-effectiveness: </a:t>
            </a:r>
            <a:r>
              <a:rPr lang="en-US" dirty="0"/>
              <a:t>Eliminate costs of writing custom integration code by leveraging tightly integrated Amazon </a:t>
            </a:r>
            <a:r>
              <a:rPr lang="en-US" dirty="0" err="1"/>
              <a:t>SageMaker</a:t>
            </a:r>
            <a:r>
              <a:rPr lang="en-US" dirty="0"/>
              <a:t> capabilities for data preparation, debugging,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10</a:t>
            </a:fld>
            <a:endParaRPr lang="en-US"/>
          </a:p>
        </p:txBody>
      </p:sp>
    </p:spTree>
    <p:extLst>
      <p:ext uri="{BB962C8B-B14F-4D97-AF65-F5344CB8AC3E}">
        <p14:creationId xmlns:p14="http://schemas.microsoft.com/office/powerpoint/2010/main" val="94615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While agility is great to build and train models rapidly, it doesn’t do anything for you if you can’t get your models to production reliably, repeatably, and most importantly: securely!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desire for agile experimentation has to be balanced with proper governance, operational guidelines, and cost controls.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good news is that this kind of balance between ML agility, and IT governance, can be achieved with SageMaker.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a:p>
        </p:txBody>
      </p:sp>
    </p:spTree>
    <p:extLst>
      <p:ext uri="{BB962C8B-B14F-4D97-AF65-F5344CB8AC3E}">
        <p14:creationId xmlns:p14="http://schemas.microsoft.com/office/powerpoint/2010/main" val="303147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SageMaker provides robust IT Ops features across security, workflows, scalability, and orchestration. </a:t>
            </a:r>
          </a:p>
        </p:txBody>
      </p:sp>
      <p:sp>
        <p:nvSpPr>
          <p:cNvPr id="4" name="Slide Number Placeholder 3"/>
          <p:cNvSpPr>
            <a:spLocks noGrp="1"/>
          </p:cNvSpPr>
          <p:nvPr>
            <p:ph type="sldNum" sz="quarter" idx="5"/>
          </p:nvPr>
        </p:nvSpPr>
        <p:spPr/>
        <p:txBody>
          <a:bodyPr/>
          <a:lstStyle/>
          <a:p>
            <a:fld id="{2B20620A-227D-4A9C-B954-7529B959CAC1}" type="slidenum">
              <a:rPr lang="en-US" smtClean="0"/>
              <a:t>12</a:t>
            </a:fld>
            <a:endParaRPr lang="en-US"/>
          </a:p>
        </p:txBody>
      </p:sp>
    </p:spTree>
    <p:extLst>
      <p:ext uri="{BB962C8B-B14F-4D97-AF65-F5344CB8AC3E}">
        <p14:creationId xmlns:p14="http://schemas.microsoft.com/office/powerpoint/2010/main" val="245599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Company background: </a:t>
            </a: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 partnership with AWS Professional Services, the Next Gen Stats team created and deployed machine learning models using SageMaker. These models leverage inputs from traditional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statistics, player tracking data, and player profiles. The models are continuously refined by the Next Gen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628650" lvl="1" indent="-171450">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https://blog.aboutamazon.com/amazon-ai/partnering-with-the-nfl-to-transform-player-health-and-safety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Why SageMaker?</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SageMaker’s built-in algorithms and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instances allowed the small team to build and publish 20+ stats quickly without having to hire teams of data scientists.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Using SageMaker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SageMaker, the NFL didn’t need to hire teams of data scientists to accomplish all this, and could get up and running right away. </a:t>
            </a:r>
          </a:p>
          <a:p>
            <a:pPr marL="171450" lvl="0" indent="-171450">
              <a:buFont typeface="Arial" panose="020B0604020202020204" pitchFamily="34" charset="0"/>
              <a:buChar char="•"/>
            </a:pPr>
            <a:r>
              <a:rPr lang="en-US" b="1" dirty="0">
                <a:latin typeface="Amazon Ember" charset="0"/>
              </a:rPr>
              <a:t>MORE INFO:</a:t>
            </a:r>
          </a:p>
          <a:p>
            <a:pPr marL="628650" lvl="1" indent="-171450">
              <a:buFont typeface="Arial" panose="020B0604020202020204" pitchFamily="34" charset="0"/>
              <a:buChar char="•"/>
            </a:pPr>
            <a:r>
              <a:rPr lang="en-US" dirty="0">
                <a:latin typeface="Amazon Ember" charset="0"/>
              </a:rPr>
              <a:t>https://aws.amazon.com/</a:t>
            </a:r>
            <a:r>
              <a:rPr lang="en-US" dirty="0" err="1">
                <a:latin typeface="Amazon Ember" charset="0"/>
              </a:rPr>
              <a:t>nextgenstats</a:t>
            </a:r>
            <a:r>
              <a:rPr lang="en-US" dirty="0">
                <a:latin typeface="Amazon Ember" charset="0"/>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5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SageMaker provided the team the flexibility to continue to use their existing architecture consisting of open-source tools such as Apache Kafka. With SageMaker, they were able to deploy machine learning models into their existing analytics pipeline without significant changes to the architecture.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602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Challenge: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 enable this customer-centric structure, Thomson Reuters began a migration project in 2018 to exit 7-9 strategic data centers, and move their data into AWS. During this time, Thomson Reuter’s data scientists started testing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across different business units. Most of these efforts happened in silos, causing technical issues that consumed significant time and resources. </a:t>
            </a:r>
            <a:endParaRPr lang="en-US" sz="1200" b="1"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Solution</a:t>
            </a:r>
            <a:r>
              <a:rPr lang="en-US" sz="1200" b="0" i="0" kern="1200" dirty="0">
                <a:solidFill>
                  <a:schemeClr val="tx1"/>
                </a:solidFill>
                <a:effectLst/>
                <a:latin typeface="Amazon Ember Regular" charset="0"/>
                <a:ea typeface="+mn-ea"/>
                <a:cs typeface="+mn-cs"/>
              </a:rPr>
              <a:t>: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In early 2019, Thomson Reuters built an internal platform, Secure Content Workspaces (SCW), to enable data scientists and developers across the company to access data in compliance with the company’s security standards. Using SCW with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endParaRPr lang="en-US" dirty="0"/>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Why </a:t>
            </a:r>
            <a:r>
              <a:rPr lang="en-US" sz="1200" b="1" i="0" kern="1200" dirty="0" err="1">
                <a:solidFill>
                  <a:schemeClr val="tx1"/>
                </a:solidFill>
                <a:effectLst/>
                <a:latin typeface="Amazon Ember Regular" charset="0"/>
                <a:ea typeface="+mn-ea"/>
                <a:cs typeface="+mn-cs"/>
              </a:rPr>
              <a:t>SageMaker</a:t>
            </a:r>
            <a:r>
              <a:rPr lang="en-US" sz="1200" b="1" i="0" kern="1200" dirty="0">
                <a:solidFill>
                  <a:schemeClr val="tx1"/>
                </a:solidFill>
                <a:effectLst/>
                <a:latin typeface="Amazon Ember Regular" charset="0"/>
                <a:ea typeface="+mn-ea"/>
                <a:cs typeface="+mn-cs"/>
              </a:rPr>
              <a:t>?</a:t>
            </a:r>
            <a:endParaRPr lang="en-US" sz="1200" b="0" i="0" kern="1200" dirty="0">
              <a:solidFill>
                <a:schemeClr val="tx1"/>
              </a:solidFill>
              <a:effectLst/>
              <a:latin typeface="Amazon Ember Regular" charset="0"/>
              <a:ea typeface="+mn-ea"/>
              <a:cs typeface="+mn-cs"/>
            </a:endParaRPr>
          </a:p>
          <a:p>
            <a:pPr marL="628650" lvl="1" indent="-171450" defTabSz="812760">
              <a:buFont typeface="Arial" panose="020B0604020202020204" pitchFamily="34" charset="0"/>
              <a:buChar char="•"/>
            </a:pPr>
            <a:r>
              <a:rPr lang="en-US" sz="1200" b="0" i="0" kern="1200" dirty="0">
                <a:solidFill>
                  <a:schemeClr val="tx1"/>
                </a:solidFill>
                <a:effectLst/>
                <a:latin typeface="Amazon Ember Regular" charset="0"/>
                <a:ea typeface="+mn-ea"/>
                <a:cs typeface="+mn-cs"/>
              </a:rPr>
              <a:t>Since 2018, AWS has been the preferred cloud provider at Thomson Reuters with the goal to completely migrate from their on-premises data centers to AWS. As they migrated their data to AWS, their data scientists found it easy to 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to securely and readily access large amounts of data for their ML projects. As a result, </a:t>
            </a:r>
            <a:r>
              <a:rPr lang="en-US" sz="1200" dirty="0">
                <a:solidFill>
                  <a:srgbClr val="FFFFFF"/>
                </a:solidFill>
                <a:latin typeface="Amazon Ember"/>
                <a:cs typeface="Amazon Ember Regular" charset="0"/>
              </a:rPr>
              <a:t>Data scientists can experiment at scale with security and compliance with TR policies.  Frictionless access to cloud computing resources ensures intelligent &amp; timely solutions for their customers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8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early 2019, Thomson Reuters built an internal platform, Secure Content Workspaces (SCW), to enable data scientists and developers across the company to access data in compliance with the company’s security standards.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SCW with Amazon SageMaker,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8595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Gartner has released its 2020 Solution Scorecard for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(available for Gartner clients </a:t>
            </a:r>
            <a:r>
              <a:rPr lang="en-US" sz="1200" b="0" i="0" u="sng" kern="1200" dirty="0">
                <a:solidFill>
                  <a:schemeClr val="tx1"/>
                </a:solidFill>
                <a:effectLst/>
                <a:latin typeface="Amazon Ember Regular" charset="0"/>
                <a:ea typeface="+mn-ea"/>
                <a:cs typeface="+mn-cs"/>
                <a:hlinkClick r:id="rId3"/>
              </a:rPr>
              <a:t>here</a:t>
            </a:r>
            <a:r>
              <a:rPr lang="en-US" sz="1200" b="0" i="0" kern="1200" dirty="0">
                <a:solidFill>
                  <a:schemeClr val="tx1"/>
                </a:solidFill>
                <a:effectLst/>
                <a:latin typeface="Amazon Ember Regular" charset="0"/>
                <a:ea typeface="+mn-ea"/>
                <a:cs typeface="+mn-cs"/>
              </a:rPr>
              <a:t>). </a:t>
            </a:r>
            <a:r>
              <a:rPr lang="en-US" sz="1200" b="0" i="1" kern="1200" dirty="0">
                <a:solidFill>
                  <a:schemeClr val="tx1"/>
                </a:solidFill>
                <a:effectLst/>
                <a:latin typeface="Amazon Ember Regular" charset="0"/>
                <a:ea typeface="+mn-ea"/>
                <a:cs typeface="+mn-cs"/>
              </a:rPr>
              <a:t>Gartner subscribers can click </a:t>
            </a:r>
            <a:r>
              <a:rPr lang="en-US" sz="1200" b="0" i="1" u="sng" kern="1200" dirty="0">
                <a:solidFill>
                  <a:schemeClr val="tx1"/>
                </a:solidFill>
                <a:effectLst/>
                <a:latin typeface="Amazon Ember Regular" charset="0"/>
                <a:ea typeface="+mn-ea"/>
                <a:cs typeface="+mn-cs"/>
                <a:hlinkClick r:id="rId4"/>
              </a:rPr>
              <a:t>here </a:t>
            </a:r>
            <a:r>
              <a:rPr lang="en-US" sz="1200" b="0" i="1" kern="1200" dirty="0">
                <a:solidFill>
                  <a:schemeClr val="tx1"/>
                </a:solidFill>
                <a:effectLst/>
                <a:latin typeface="Amazon Ember Regular" charset="0"/>
                <a:ea typeface="+mn-ea"/>
                <a:cs typeface="+mn-cs"/>
              </a:rPr>
              <a:t>to learn more about why we have an Overall Score of 84/100, the highest rating among our peer group. According to Gartner, we met 87% of Gartner’s required criteria, 73% of preferred, and 85% of optional in the Gartner “Solution Scorecard for Amazon </a:t>
            </a:r>
            <a:r>
              <a:rPr lang="en-US" sz="1200" b="0" i="1" kern="1200" dirty="0" err="1">
                <a:solidFill>
                  <a:schemeClr val="tx1"/>
                </a:solidFill>
                <a:effectLst/>
                <a:latin typeface="Amazon Ember Regular" charset="0"/>
                <a:ea typeface="+mn-ea"/>
                <a:cs typeface="+mn-cs"/>
              </a:rPr>
              <a:t>SageMaker</a:t>
            </a:r>
            <a:r>
              <a:rPr lang="en-US" sz="1200" b="0" i="1" kern="1200" dirty="0">
                <a:solidFill>
                  <a:schemeClr val="tx1"/>
                </a:solidFill>
                <a:effectLst/>
                <a:latin typeface="Amazon Ember Regular" charset="0"/>
                <a:ea typeface="+mn-ea"/>
                <a:cs typeface="+mn-cs"/>
              </a:rPr>
              <a:t>, July 2020."</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276586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200" b="0" dirty="0">
                <a:solidFill>
                  <a:schemeClr val="tx1"/>
                </a:solidFill>
              </a:rPr>
              <a:t>Now, at the top of the stack, we serve developers and companies who want to add solution-oriented intelligence to their applications through an API call rather than developing and training their own models in </a:t>
            </a:r>
            <a:r>
              <a:rPr lang="en-US" sz="1200" b="0" dirty="0" err="1">
                <a:solidFill>
                  <a:schemeClr val="tx1"/>
                </a:solidFill>
              </a:rPr>
              <a:t>SageMaker</a:t>
            </a:r>
            <a:r>
              <a:rPr lang="en-US" sz="1200" b="0" dirty="0">
                <a:solidFill>
                  <a:schemeClr val="tx1"/>
                </a:solidFill>
              </a:rPr>
              <a:t>. And we have a lot of services in this area</a:t>
            </a:r>
            <a:r>
              <a:rPr lang="en-US" sz="1200" b="0" baseline="0" dirty="0">
                <a:solidFill>
                  <a:schemeClr val="tx1"/>
                </a:solidFill>
              </a:rPr>
              <a:t> to address your needs, including industry specific services.</a:t>
            </a:r>
          </a:p>
          <a:p>
            <a:pPr marL="171450" indent="-171450">
              <a:buFont typeface="Arial" panose="020B0604020202020204" pitchFamily="34" charset="0"/>
              <a:buChar char="•"/>
              <a:defRPr sz="1000"/>
            </a:pPr>
            <a:r>
              <a:rPr lang="en-US" sz="1200" b="0" baseline="0" dirty="0">
                <a:solidFill>
                  <a:schemeClr val="tx1"/>
                </a:solidFill>
              </a:rPr>
              <a:t>Industrial AI services are designed to help our customers in </a:t>
            </a:r>
            <a:r>
              <a:rPr lang="en-US" sz="1200" b="0" i="0" kern="1200" dirty="0">
                <a:solidFill>
                  <a:schemeClr val="tx1"/>
                </a:solidFill>
                <a:effectLst/>
                <a:latin typeface="Amazon Ember Regular" charset="0"/>
                <a:ea typeface="+mn-ea"/>
                <a:cs typeface="+mn-cs"/>
              </a:rPr>
              <a:t>manufacturing, agriculture, energy, or other heavy industries</a:t>
            </a:r>
            <a:r>
              <a:rPr lang="en-US" sz="1200" b="0" i="0" kern="1200" baseline="0" dirty="0">
                <a:solidFill>
                  <a:schemeClr val="tx1"/>
                </a:solidFill>
                <a:effectLst/>
                <a:latin typeface="Amazon Ember Regular" charset="0"/>
                <a:ea typeface="+mn-ea"/>
                <a:cs typeface="+mn-cs"/>
              </a:rPr>
              <a:t>.  Amazon </a:t>
            </a:r>
            <a:r>
              <a:rPr lang="en-US" sz="1200" b="0" i="0" kern="120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is specifically made for our health care and life sciences customers.</a:t>
            </a:r>
            <a:endParaRPr lang="en-US" sz="1200" b="0" dirty="0">
              <a:solidFill>
                <a:schemeClr val="tx1"/>
              </a:solidFill>
            </a:endParaRPr>
          </a:p>
          <a:p>
            <a:pPr marL="171450" indent="-171450">
              <a:buFont typeface="Arial" panose="020B0604020202020204" pitchFamily="34" charset="0"/>
              <a:buChar char="•"/>
              <a:defRPr sz="1000"/>
            </a:pPr>
            <a:r>
              <a:rPr lang="en-US" sz="1200" b="0" dirty="0">
                <a:solidFill>
                  <a:schemeClr val="tx1"/>
                </a:solidFill>
              </a:rPr>
              <a:t>Vision (</a:t>
            </a:r>
            <a:r>
              <a:rPr lang="en-US" sz="1200" b="0" dirty="0" err="1">
                <a:solidFill>
                  <a:schemeClr val="tx1"/>
                </a:solidFill>
              </a:rPr>
              <a:t>Rek</a:t>
            </a:r>
            <a:r>
              <a:rPr lang="en-US" sz="12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r>
              <a:rPr lang="en-US" sz="12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r>
              <a:rPr lang="en-US" sz="1200" b="0" dirty="0">
                <a:solidFill>
                  <a:schemeClr val="tx1"/>
                </a:solidFill>
              </a:rPr>
              <a:t>Text (translate, comprehend, </a:t>
            </a:r>
            <a:r>
              <a:rPr lang="en-US" sz="1200" b="0" dirty="0" err="1">
                <a:solidFill>
                  <a:schemeClr val="tx1"/>
                </a:solidFill>
              </a:rPr>
              <a:t>textract</a:t>
            </a:r>
            <a:r>
              <a:rPr lang="en-US" sz="12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200" b="0" dirty="0" err="1">
                <a:solidFill>
                  <a:schemeClr val="tx1"/>
                </a:solidFill>
              </a:rPr>
              <a:t>Textract</a:t>
            </a:r>
            <a:r>
              <a:rPr lang="en-US" sz="1200" b="0" dirty="0">
                <a:solidFill>
                  <a:schemeClr val="tx1"/>
                </a:solidFill>
              </a:rPr>
              <a:t>.</a:t>
            </a:r>
          </a:p>
          <a:p>
            <a:pPr marL="171450" indent="-171450">
              <a:buFont typeface="Arial" panose="020B0604020202020204" pitchFamily="34" charset="0"/>
              <a:buChar char="•"/>
              <a:defRPr sz="1000"/>
            </a:pPr>
            <a:r>
              <a:rPr lang="en-US" sz="1200" b="0" dirty="0">
                <a:solidFill>
                  <a:schemeClr val="tx1"/>
                </a:solidFill>
              </a:rPr>
              <a:t>Then you have the things which Amazon is relatively famous for. Alexa and </a:t>
            </a:r>
            <a:r>
              <a:rPr lang="en-US" sz="1200" b="0" dirty="0" err="1">
                <a:solidFill>
                  <a:schemeClr val="tx1"/>
                </a:solidFill>
              </a:rPr>
              <a:t>chatbots</a:t>
            </a:r>
            <a:r>
              <a:rPr lang="en-US" sz="1200" b="0" dirty="0">
                <a:solidFill>
                  <a:schemeClr val="tx1"/>
                </a:solidFill>
              </a:rPr>
              <a:t> with Lex, personalization, and forecasting</a:t>
            </a:r>
          </a:p>
          <a:p>
            <a:pPr marL="171450" indent="-171450">
              <a:buFont typeface="Arial" panose="020B0604020202020204" pitchFamily="34" charset="0"/>
              <a:buChar char="•"/>
              <a:defRPr sz="1000"/>
            </a:pPr>
            <a:r>
              <a:rPr lang="en-US" sz="1200" b="0" dirty="0">
                <a:solidFill>
                  <a:schemeClr val="tx1"/>
                </a:solidFill>
              </a:rPr>
              <a:t> Customers have asked us to continue to consider adding services around areas where we have a lot of experience and data from our consumer business…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Fraud Detector, a new fraud management service for detecting online identify and payment fraud in real-time. No machine learning experience required.</a:t>
            </a:r>
          </a:p>
          <a:p>
            <a:pPr marL="171450" indent="-171450" defTabSz="4812492">
              <a:buFont typeface="Arial" panose="020B0604020202020204" pitchFamily="34" charset="0"/>
              <a:buChar char="•"/>
              <a:defRPr/>
            </a:pPr>
            <a:r>
              <a:rPr lang="en-US" sz="1200" dirty="0">
                <a:solidFill>
                  <a:schemeClr val="tx1"/>
                </a:solidFill>
              </a:rPr>
              <a:t>Amazon </a:t>
            </a:r>
            <a:r>
              <a:rPr lang="en-US" sz="1200" dirty="0" err="1">
                <a:solidFill>
                  <a:schemeClr val="tx1"/>
                </a:solidFill>
              </a:rPr>
              <a:t>CodeGuru</a:t>
            </a:r>
            <a:r>
              <a:rPr lang="en-US" sz="1200" dirty="0">
                <a:solidFill>
                  <a:schemeClr val="tx1"/>
                </a:solidFill>
              </a:rPr>
              <a:t>, a new machine learning service to automate code reviews </a:t>
            </a:r>
            <a:r>
              <a:rPr lang="en-US" sz="1200" b="0" dirty="0">
                <a:solidFill>
                  <a:schemeClr val="tx1"/>
                </a:solidFill>
              </a:rPr>
              <a:t>and identify your most expensive line of code. And we launched Amazon DevOps Guru, which helps identify application errors and fixes</a:t>
            </a:r>
          </a:p>
          <a:p>
            <a:pPr marL="171450" indent="-171450" defTabSz="4812492">
              <a:buFont typeface="Arial" panose="020B0604020202020204" pitchFamily="34" charset="0"/>
              <a:buChar char="•"/>
              <a:defRPr/>
            </a:pPr>
            <a:r>
              <a:rPr lang="en-US" sz="1200" dirty="0"/>
              <a:t>Contact Lens for Amazon Connect</a:t>
            </a:r>
            <a:r>
              <a:rPr lang="en-US" sz="1200" baseline="0" dirty="0"/>
              <a:t> </a:t>
            </a:r>
            <a:r>
              <a:rPr lang="en-US" sz="1200" dirty="0"/>
              <a:t>provides machine learning powered contact center analytics for Amazon Connect. And</a:t>
            </a:r>
            <a:r>
              <a:rPr lang="en-US" sz="1200" baseline="0" dirty="0"/>
              <a:t> Voice ID, </a:t>
            </a:r>
            <a:r>
              <a:rPr lang="en-US" sz="1000" b="0" i="0" kern="1200" baseline="0" dirty="0">
                <a:solidFill>
                  <a:schemeClr val="tx1"/>
                </a:solidFill>
                <a:effectLst/>
                <a:latin typeface="Amazon Ember Regular" charset="0"/>
                <a:ea typeface="+mn-ea"/>
                <a:cs typeface="+mn-cs"/>
              </a:rPr>
              <a:t>m</a:t>
            </a:r>
            <a:r>
              <a:rPr lang="en-US" sz="1000" b="0" i="0" kern="1200" dirty="0">
                <a:solidFill>
                  <a:schemeClr val="tx1"/>
                </a:solidFill>
                <a:effectLst/>
                <a:latin typeface="Amazon Ember Regular" charset="0"/>
                <a:ea typeface="+mn-ea"/>
                <a:cs typeface="+mn-cs"/>
              </a:rPr>
              <a:t>achine learning-based caller authentication.</a:t>
            </a:r>
            <a:endParaRPr lang="en-US" sz="12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Amazon 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also recently announced a suite of services for industrial sectors including computer</a:t>
            </a:r>
            <a:r>
              <a:rPr lang="en-US" sz="1200" baseline="0" dirty="0"/>
              <a:t> vision at the edge, predictive maintenance, and automated visual inspection. </a:t>
            </a:r>
            <a:endParaRPr lang="en-US" sz="1200" dirty="0"/>
          </a:p>
          <a:p>
            <a:pPr marL="171450" indent="-171450" defTabSz="4812492">
              <a:buFont typeface="Arial" panose="020B0604020202020204" pitchFamily="34" charset="0"/>
              <a:buChar char="•"/>
              <a:defRPr/>
            </a:pPr>
            <a:r>
              <a:rPr lang="en-US" sz="1200" b="0" dirty="0">
                <a:solidFill>
                  <a:schemeClr val="tx1"/>
                </a:solidFill>
              </a:rPr>
              <a:t>Let’s talk through some examples.</a:t>
            </a:r>
          </a:p>
          <a:p>
            <a:pPr defTabSz="4812492">
              <a:defRPr/>
            </a:pPr>
            <a:endParaRPr lang="en-US" sz="12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8:26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28625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in manufacturing, agriculture, energy, or other heavy industries, we are providing a group of services which will help improve operating efficiency, throughput, and reduce costs in industrial processes.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processes or locations which have intermittent, expensive, or non-existent connectivity – or which can’t afford a round trip to the cloud in terms of latency – we’re enabling customers to add computer vision to their processes with smart cameras through the Panorama Device SDK – a thin, low power SDK which will optimize and run sophisticated computer vision models with low latency, on low power, cheap cameras.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who already have dumb cameras installed on site, we are also adding the AWS Panorama</a:t>
            </a:r>
            <a:r>
              <a:rPr lang="en-US" sz="1200" b="0" i="0" kern="1200" baseline="0" dirty="0">
                <a:solidFill>
                  <a:schemeClr val="tx1"/>
                </a:solidFill>
                <a:effectLst/>
                <a:latin typeface="Amazon Ember Regular" charset="0"/>
                <a:ea typeface="+mn-ea"/>
                <a:cs typeface="+mn-cs"/>
              </a:rPr>
              <a:t> Appliance</a:t>
            </a:r>
            <a:r>
              <a:rPr lang="en-US" sz="1200" b="0" i="0" kern="1200" dirty="0">
                <a:solidFill>
                  <a:schemeClr val="tx1"/>
                </a:solidFill>
                <a:effectLst/>
                <a:latin typeface="Amazon Ember Regular" charset="0"/>
                <a:ea typeface="+mn-ea"/>
                <a:cs typeface="+mn-cs"/>
              </a:rPr>
              <a:t>, a powerful edge processing device, custom-built for computer vision.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equipment which doesn’t already include sensors – or for organizations that want to perform predictive maintenance without a big investment in engineering time – we are also providing Amazon</a:t>
            </a:r>
            <a:r>
              <a:rPr lang="en-US" sz="1200" b="0" i="0" kern="1200" baseline="0" dirty="0">
                <a:solidFill>
                  <a:schemeClr val="tx1"/>
                </a:solidFill>
                <a:effectLst/>
                <a:latin typeface="Amazon Ember Regular" charset="0"/>
                <a:ea typeface="+mn-ea"/>
                <a:cs typeface="+mn-cs"/>
              </a:rPr>
              <a:t> </a:t>
            </a:r>
            <a:r>
              <a:rPr lang="en-US" sz="1200" b="0" i="0" kern="1200" baseline="0" dirty="0" err="1">
                <a:solidFill>
                  <a:schemeClr val="tx1"/>
                </a:solidFill>
                <a:effectLst/>
                <a:latin typeface="Amazon Ember Regular" charset="0"/>
                <a:ea typeface="+mn-ea"/>
                <a:cs typeface="+mn-cs"/>
              </a:rPr>
              <a:t>Monitron</a:t>
            </a:r>
            <a:r>
              <a:rPr lang="en-US" sz="1200" b="0" i="0" kern="1200" dirty="0">
                <a:solidFill>
                  <a:schemeClr val="tx1"/>
                </a:solidFill>
                <a:effectLst/>
                <a:latin typeface="Amazon Ember Regular" charset="0"/>
                <a:ea typeface="+mn-ea"/>
                <a:cs typeface="+mn-cs"/>
              </a:rPr>
              <a:t>, an end to end predictive monitoring solution, which includes wireless hardware temperature and vibration sensors which can be installed in minutes and a mobile app, which can be used to view sensor data and receives alerts for potential future equipment malfunction, detected by the sensors.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Equipment</a:t>
            </a:r>
            <a:r>
              <a:rPr lang="en-US" sz="1200" b="0" i="0" kern="1200" dirty="0">
                <a:solidFill>
                  <a:schemeClr val="tx1"/>
                </a:solidFill>
                <a:effectLst/>
                <a:latin typeface="Amazon Ember Regular" charset="0"/>
                <a:ea typeface="+mn-ea"/>
                <a:cs typeface="+mn-cs"/>
              </a:rPr>
              <a:t> is a service for detecting equipment operating issues before they affect production, for equipment which already houses machine sensors.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Vision</a:t>
            </a:r>
            <a:r>
              <a:rPr lang="en-US" sz="1200" b="0" i="0" kern="1200" dirty="0">
                <a:solidFill>
                  <a:schemeClr val="tx1"/>
                </a:solidFill>
                <a:effectLst/>
                <a:latin typeface="Amazon Ember Regular" charset="0"/>
                <a:ea typeface="+mn-ea"/>
                <a:cs typeface="+mn-cs"/>
              </a:rPr>
              <a:t> is a new end to end service which uses computer vision to detect defects on production lines. Lookout</a:t>
            </a:r>
            <a:r>
              <a:rPr lang="en-US" sz="1200" b="0" i="0" kern="1200" baseline="0" dirty="0">
                <a:solidFill>
                  <a:schemeClr val="tx1"/>
                </a:solidFill>
                <a:effectLst/>
                <a:latin typeface="Amazon Ember Regular" charset="0"/>
                <a:ea typeface="+mn-ea"/>
                <a:cs typeface="+mn-cs"/>
              </a:rPr>
              <a:t> for Vision</a:t>
            </a:r>
            <a:r>
              <a:rPr lang="en-US" sz="1200" b="0" i="0" kern="1200" dirty="0">
                <a:solidFill>
                  <a:schemeClr val="tx1"/>
                </a:solidFill>
                <a:effectLst/>
                <a:latin typeface="Amazon Ember Regular" charset="0"/>
                <a:ea typeface="+mn-ea"/>
                <a:cs typeface="+mn-cs"/>
              </a:rPr>
              <a:t> learns the baseline of what a ‘normal’ image should include – such as parts or silicon wafers - in as few as 30 images (which can be provided by non-technical teams). The service will then provide notifications and alerts for photos or frames of videos which differ from the baseline providing rapid, automatic alerts of emerging quality problems on manufacturing lines.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53383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technology side, ML should increasingly be integrated into just about every aspect of your business. </a:t>
            </a:r>
          </a:p>
          <a:p>
            <a:pPr marL="171450" indent="-171450">
              <a:buFont typeface="Arial" panose="020B0604020202020204" pitchFamily="34" charset="0"/>
              <a:buChar char="•"/>
            </a:pPr>
            <a:r>
              <a:rPr lang="en-US" dirty="0"/>
              <a:t>To do so, requires a new stack that is tailored to the unique needs of your business. </a:t>
            </a: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250797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a:t>
            </a:r>
            <a:r>
              <a:rPr lang="en-US" baseline="0" dirty="0"/>
              <a:t> our health care and life sciences customers we offer Amazon </a:t>
            </a:r>
            <a:r>
              <a:rPr lang="en-US" baseline="0" dirty="0" err="1"/>
              <a:t>HealthLake</a:t>
            </a:r>
            <a:r>
              <a:rPr lang="en-US" baseline="0" dirty="0"/>
              <a:t>.  This is a </a:t>
            </a:r>
            <a:r>
              <a:rPr lang="en-US" sz="1200" dirty="0"/>
              <a:t>HIPAA-eligible service that enables healthcare providers, health insurance companies, and pharmaceutical companies to store, transform, query, and analyze health data at petabyte scale.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baseline="0" dirty="0"/>
              <a:t> provides key features and functionality from the initial import of data to tag and index to transform to search and finally analyze the data so you can finally ask questions of the it and uncover new insights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Starting with import, </a:t>
            </a:r>
            <a:r>
              <a:rPr lang="en-US" sz="1200" baseline="0" dirty="0" err="1"/>
              <a:t>HealthLake</a:t>
            </a:r>
            <a:r>
              <a:rPr lang="en-US" sz="1200" baseline="0" dirty="0"/>
              <a:t> quickly and easily imports clinical notes, lab reports, insurance claims and more.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You can then tag and index the data in the AWS cloud in a secure, compliant and auditable way.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dirty="0"/>
              <a:t> </a:t>
            </a:r>
            <a:r>
              <a:rPr lang="en-US" sz="1200" b="0" i="0" kern="1200" dirty="0">
                <a:solidFill>
                  <a:schemeClr val="tx1"/>
                </a:solidFill>
                <a:effectLst/>
                <a:latin typeface="Amazon Ember Regular" charset="0"/>
                <a:ea typeface="+mn-ea"/>
                <a:cs typeface="+mn-cs"/>
              </a:rPr>
              <a:t>transforms unstructured data using specialized machine learning models and provides powerful query and search capabilities so you can finally ask questions of the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And finally</a:t>
            </a:r>
            <a:r>
              <a:rPr lang="en-US" sz="1200" b="0" i="0" kern="1200" baseline="0" dirty="0">
                <a:solidFill>
                  <a:schemeClr val="tx1"/>
                </a:solidFill>
                <a:effectLst/>
                <a:latin typeface="Amazon Ember Regular" charset="0"/>
                <a:ea typeface="+mn-ea"/>
                <a:cs typeface="+mn-cs"/>
              </a:rPr>
              <a:t> with </a:t>
            </a:r>
            <a:r>
              <a:rPr lang="en-US" sz="1200" b="0" i="0" kern="1200" baseline="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p</a:t>
            </a:r>
            <a:r>
              <a:rPr lang="en-US" sz="1200" b="0" i="0" kern="1200" dirty="0">
                <a:solidFill>
                  <a:schemeClr val="tx1"/>
                </a:solidFill>
                <a:effectLst/>
                <a:latin typeface="Amazon Ember Regular" charset="0"/>
                <a:ea typeface="+mn-ea"/>
                <a:cs typeface="+mn-cs"/>
              </a:rPr>
              <a:t>re-built ML models work on top of the now structured data to analyze and understand relationships in the data, identify trends, and make predictions, ultimately delivering better care for patients.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4755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Enterprise search which today has multiple silos of unstructured data and it’s difficult and time consuming to find answers. </a:t>
            </a:r>
          </a:p>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Keyword searches are unintuitive and error prone so workers have to learn keyword combinations instead of relying on natural language.</a:t>
            </a:r>
            <a:endParaRPr lang="en-US" sz="800" dirty="0">
              <a:latin typeface="+mn-lt"/>
            </a:endParaRPr>
          </a:p>
          <a:p>
            <a:pPr marL="184668" indent="-184668" defTabSz="984893">
              <a:buFont typeface="Arial" panose="020B0604020202020204" pitchFamily="34" charset="0"/>
              <a:buChar char="•"/>
              <a:defRPr/>
            </a:pPr>
            <a:r>
              <a:rPr lang="en-US" sz="800" dirty="0">
                <a:latin typeface="+mn-lt"/>
              </a:rPr>
              <a:t>Amazon Kendra</a:t>
            </a:r>
            <a:r>
              <a:rPr lang="en-US" sz="800" baseline="0" dirty="0">
                <a:latin typeface="+mn-lt"/>
              </a:rPr>
              <a:t> makes enterprise search easier by providing deeper content analysis via ML and NLU to find precise and personalized answers to queries. </a:t>
            </a:r>
          </a:p>
          <a:p>
            <a:pPr marL="184668" indent="-184668" defTabSz="984893">
              <a:buFont typeface="Arial" panose="020B0604020202020204" pitchFamily="34" charset="0"/>
              <a:buChar char="•"/>
              <a:defRPr/>
            </a:pPr>
            <a:r>
              <a:rPr lang="en-US" sz="800" baseline="0" dirty="0">
                <a:latin typeface="+mn-lt"/>
              </a:rPr>
              <a:t>For example, when you’re laptop is broken, rather than having to remember the exact keyword to search, you can simply ask, “where can I repair my laptop”. </a:t>
            </a:r>
          </a:p>
          <a:p>
            <a:pPr marL="184668" marR="0" lvl="0" indent="-184668" algn="l" defTabSz="9848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kern="1200" baseline="0" dirty="0">
                <a:solidFill>
                  <a:schemeClr val="tx1"/>
                </a:solidFill>
                <a:latin typeface="Amazon Ember Regular" charset="0"/>
                <a:ea typeface="+mn-ea"/>
                <a:cs typeface="+mn-cs"/>
              </a:rPr>
              <a:t>Connects with </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S3, RDS, </a:t>
            </a:r>
            <a:r>
              <a:rPr lang="en-US" sz="800" b="0" i="0" kern="1200" dirty="0" err="1">
                <a:solidFill>
                  <a:schemeClr val="tx1"/>
                </a:solidFill>
                <a:latin typeface="Amazon Ember Regular" charset="0"/>
                <a:ea typeface="Amazon Ember" panose="020B0603020204020204" pitchFamily="34" charset="0"/>
                <a:cs typeface="Amazon Ember" panose="020B0603020204020204" pitchFamily="34" charset="0"/>
              </a:rPr>
              <a:t>Sharepoint</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 File System, Web Servers, Dropbox, Box, OneDrive, etc. </a:t>
            </a:r>
          </a:p>
          <a:p>
            <a:pPr marL="184668" indent="-184668" defTabSz="984893">
              <a:buFont typeface="Arial" panose="020B0604020202020204" pitchFamily="34" charset="0"/>
              <a:buChar char="•"/>
              <a:defRPr/>
            </a:pPr>
            <a:r>
              <a:rPr lang="en-US" sz="800" baseline="0" dirty="0">
                <a:latin typeface="+mn-lt"/>
              </a:rPr>
              <a:t>Kendra improves over time, </a:t>
            </a:r>
            <a:r>
              <a:rPr lang="en-US" sz="800" dirty="0">
                <a:latin typeface="+mn-lt"/>
              </a:rPr>
              <a:t>allows customers to load and manage FAQs to deliver highly tuned ML-based search for precise responses to end users</a:t>
            </a:r>
          </a:p>
          <a:p>
            <a:pPr marL="184668" indent="-184668">
              <a:buFont typeface="Arial" panose="020B0604020202020204" pitchFamily="34" charset="0"/>
              <a:buChar char="•"/>
            </a:pPr>
            <a:endParaRPr lang="en-US" sz="800"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38131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chemeClr val="tx1"/>
                </a:solidFill>
              </a:rPr>
              <a:t>“Woodside Energy is the pioneer of the liquefied natural gas (LNG) industry in Australia. With 65 years of experience, including 35 years designing, building and operating LNG plants, we have millions of documents capturing our collective intelligence. Continuing our journey to becoming a </a:t>
            </a:r>
            <a:r>
              <a:rPr lang="en-US" sz="1100" dirty="0">
                <a:solidFill>
                  <a:schemeClr val="accent1">
                    <a:lumMod val="60000"/>
                    <a:lumOff val="40000"/>
                  </a:schemeClr>
                </a:solidFill>
              </a:rPr>
              <a:t>cognitive enterprise</a:t>
            </a:r>
            <a:r>
              <a:rPr lang="en-US" sz="1100" dirty="0">
                <a:solidFill>
                  <a:schemeClr val="tx1"/>
                </a:solidFill>
              </a:rPr>
              <a:t>, we are </a:t>
            </a:r>
            <a:r>
              <a:rPr lang="en-US" sz="1100" dirty="0">
                <a:solidFill>
                  <a:schemeClr val="accent1">
                    <a:lumMod val="60000"/>
                    <a:lumOff val="40000"/>
                  </a:schemeClr>
                </a:solidFill>
              </a:rPr>
              <a:t>looking for greater precision in responses to our natural language questions</a:t>
            </a:r>
            <a:r>
              <a:rPr lang="en-US" sz="1100" dirty="0">
                <a:solidFill>
                  <a:schemeClr val="tx1"/>
                </a:solidFill>
              </a:rPr>
              <a:t>, at a scale not previously possible. That’s why we have decided to use Amazon Kendra. Kendra uses </a:t>
            </a:r>
            <a:r>
              <a:rPr lang="en-US" sz="1100" dirty="0">
                <a:solidFill>
                  <a:schemeClr val="accent1">
                    <a:lumMod val="60000"/>
                    <a:lumOff val="40000"/>
                  </a:schemeClr>
                </a:solidFill>
              </a:rPr>
              <a:t>natural language queries to retrieve specific answers our people need</a:t>
            </a:r>
            <a:r>
              <a:rPr lang="en-US" sz="1100" dirty="0">
                <a:solidFill>
                  <a:schemeClr val="tx1"/>
                </a:solidFill>
              </a:rPr>
              <a:t>. We’re now able to </a:t>
            </a:r>
            <a:r>
              <a:rPr lang="en-US" sz="1100" dirty="0">
                <a:solidFill>
                  <a:schemeClr val="accent1">
                    <a:lumMod val="60000"/>
                    <a:lumOff val="40000"/>
                  </a:schemeClr>
                </a:solidFill>
              </a:rPr>
              <a:t>precisely search our most valuable project engineering documents</a:t>
            </a:r>
            <a:r>
              <a:rPr lang="en-US" sz="1100" dirty="0">
                <a:solidFill>
                  <a:schemeClr val="tx1"/>
                </a:solidFill>
              </a:rPr>
              <a:t>, and will soon scale this across our entire documented knowledge base. </a:t>
            </a:r>
            <a:r>
              <a:rPr lang="en-US" sz="1100" dirty="0">
                <a:solidFill>
                  <a:schemeClr val="accent1">
                    <a:lumMod val="60000"/>
                    <a:lumOff val="40000"/>
                  </a:schemeClr>
                </a:solidFill>
              </a:rPr>
              <a:t>Kendra finds the answer </a:t>
            </a:r>
            <a:r>
              <a:rPr lang="en-US" sz="1100" dirty="0">
                <a:solidFill>
                  <a:schemeClr val="tx1"/>
                </a:solidFill>
              </a:rPr>
              <a:t>to questions like ‘</a:t>
            </a:r>
            <a:r>
              <a:rPr lang="en-US" sz="1100" dirty="0">
                <a:solidFill>
                  <a:schemeClr val="accent2">
                    <a:lumMod val="40000"/>
                    <a:lumOff val="60000"/>
                  </a:schemeClr>
                </a:solidFill>
              </a:rPr>
              <a:t>What is the length of the pipeline at Pluto?</a:t>
            </a:r>
            <a:r>
              <a:rPr lang="en-US" sz="1100" dirty="0">
                <a:solidFill>
                  <a:schemeClr val="tx1"/>
                </a:solidFill>
              </a:rPr>
              <a:t>’ </a:t>
            </a:r>
            <a:r>
              <a:rPr lang="en-US" sz="1100" dirty="0">
                <a:solidFill>
                  <a:schemeClr val="accent1">
                    <a:lumMod val="60000"/>
                    <a:lumOff val="40000"/>
                  </a:schemeClr>
                </a:solidFill>
              </a:rPr>
              <a:t>quickly and accurately</a:t>
            </a:r>
            <a:r>
              <a:rPr lang="en-US" sz="1100" dirty="0">
                <a:solidFill>
                  <a:schemeClr val="tx1"/>
                </a:solidFill>
              </a:rPr>
              <a:t>. This step-change in </a:t>
            </a:r>
            <a:r>
              <a:rPr lang="en-US" sz="1100" dirty="0">
                <a:solidFill>
                  <a:schemeClr val="accent1">
                    <a:lumMod val="60000"/>
                    <a:lumOff val="40000"/>
                  </a:schemeClr>
                </a:solidFill>
              </a:rPr>
              <a:t>cognitive capability </a:t>
            </a:r>
            <a:r>
              <a:rPr lang="en-US" sz="1100" dirty="0">
                <a:solidFill>
                  <a:schemeClr val="tx1"/>
                </a:solidFill>
              </a:rPr>
              <a:t>will enable even </a:t>
            </a:r>
            <a:r>
              <a:rPr lang="en-US" sz="1100" dirty="0">
                <a:solidFill>
                  <a:schemeClr val="accent1">
                    <a:lumMod val="60000"/>
                    <a:lumOff val="40000"/>
                  </a:schemeClr>
                </a:solidFill>
              </a:rPr>
              <a:t>better, faster decision making</a:t>
            </a:r>
            <a:r>
              <a:rPr lang="en-US" sz="1100" dirty="0">
                <a:solidFill>
                  <a:schemeClr val="tx1"/>
                </a:solidFill>
              </a:rPr>
              <a:t> to improve our operations and the working lives of our people.”</a:t>
            </a:r>
            <a:r>
              <a:rPr lang="en-US" sz="1050" baseline="0" dirty="0">
                <a:solidFill>
                  <a:schemeClr val="tx1"/>
                </a:solidFill>
              </a:rPr>
              <a:t> </a:t>
            </a:r>
            <a:r>
              <a:rPr lang="en-US" sz="1050" dirty="0">
                <a:solidFill>
                  <a:schemeClr val="tx1"/>
                </a:solidFill>
              </a:rPr>
              <a:t>Shelley </a:t>
            </a:r>
            <a:r>
              <a:rPr lang="en-US" sz="1050" dirty="0" err="1">
                <a:solidFill>
                  <a:schemeClr val="tx1"/>
                </a:solidFill>
              </a:rPr>
              <a:t>Kalms</a:t>
            </a:r>
            <a:r>
              <a:rPr lang="en-US" sz="1050" dirty="0">
                <a:solidFill>
                  <a:schemeClr val="tx1"/>
                </a:solidFill>
              </a:rPr>
              <a:t>, Chief Digital Officer, Woodside Energy Ltd</a:t>
            </a:r>
            <a:endParaRPr lang="en-US" sz="1100" dirty="0"/>
          </a:p>
          <a:p>
            <a:pPr marL="171450" indent="-171450">
              <a:buFont typeface="Arial" panose="020B0604020202020204" pitchFamily="34" charset="0"/>
              <a:buChar char="•"/>
            </a:pPr>
            <a:r>
              <a:rPr lang="en-US" sz="1100" b="1" kern="1200" dirty="0">
                <a:solidFill>
                  <a:schemeClr val="tx1"/>
                </a:solidFill>
                <a:effectLst/>
                <a:latin typeface="+mn-lt"/>
                <a:ea typeface="+mn-ea"/>
                <a:cs typeface="+mn-cs"/>
              </a:rPr>
              <a:t>Note: the logos should be kept original color</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418838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04739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2/12/21 8:26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6162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Customers</a:t>
            </a:r>
            <a:r>
              <a:rPr lang="en-US" baseline="0" dirty="0"/>
              <a:t> report a range of different benefits from the use of Amazon Fraud Detector which include:</a:t>
            </a:r>
          </a:p>
          <a:p>
            <a:pPr marL="171450" indent="-171450">
              <a:buFont typeface="Arial" panose="020B0604020202020204" pitchFamily="34" charset="0"/>
              <a:buChar char="•"/>
            </a:pPr>
            <a:r>
              <a:rPr lang="en-US" b="1" baseline="0" dirty="0"/>
              <a:t>Enhancing their fraud detection efforts with machine learning</a:t>
            </a:r>
            <a:r>
              <a:rPr lang="en-US" b="0" baseline="0" dirty="0"/>
              <a:t>.</a:t>
            </a:r>
            <a:r>
              <a:rPr lang="en-US" b="1" baseline="0" dirty="0"/>
              <a:t> </a:t>
            </a:r>
            <a:r>
              <a:rPr lang="en-US" b="0" baseline="0" dirty="0"/>
              <a:t>Amazon Fraud Detector has been used by customers to augment or replace their existing rules-based fraud detection solution.</a:t>
            </a:r>
          </a:p>
          <a:p>
            <a:pPr marL="171450" indent="-171450">
              <a:buFont typeface="Arial" panose="020B0604020202020204" pitchFamily="34" charset="0"/>
              <a:buChar char="•"/>
            </a:pPr>
            <a:r>
              <a:rPr lang="en-US" b="1" baseline="0" dirty="0"/>
              <a:t>Enabling users with any level of machine learning expertise to build ML models</a:t>
            </a:r>
            <a:r>
              <a:rPr lang="en-US" b="0" baseline="0" dirty="0"/>
              <a:t>. Amazon Fraud Detector enables customer fraud operations staff that are not ML experts to build and use ML-based fraud models so that fulltime data scientist involvement in fraud detection efforts is not needed or can be repurposed to address other organization needs.</a:t>
            </a:r>
          </a:p>
          <a:p>
            <a:pPr marL="171450" indent="-171450">
              <a:buFont typeface="Arial" panose="020B0604020202020204" pitchFamily="34" charset="0"/>
              <a:buChar char="•"/>
            </a:pPr>
            <a:r>
              <a:rPr lang="en-US" b="1" baseline="0" dirty="0"/>
              <a:t>Improving the results of their machine learning models with the enrichments and fraud detection experience of Amazon</a:t>
            </a:r>
            <a:r>
              <a:rPr lang="en-US" b="0" baseline="0" dirty="0"/>
              <a:t>. Most customers report that the results of the model produced with Amazon Fraud Detector is better than what they had built for themselves.</a:t>
            </a:r>
          </a:p>
          <a:p>
            <a:pPr marL="171450" indent="-171450">
              <a:buFont typeface="Arial" panose="020B0604020202020204" pitchFamily="34" charset="0"/>
              <a:buChar char="•"/>
            </a:pPr>
            <a:r>
              <a:rPr lang="en-US" b="1" baseline="0" dirty="0"/>
              <a:t>Fewer false positive alerts and fewer overall manual reviews.</a:t>
            </a:r>
            <a:r>
              <a:rPr lang="en-US" b="0" baseline="0" dirty="0"/>
              <a:t> Customers see a significant drop in the amount of work their customer service and fraud operations teams must process with models produced with Amazon Fraud Detector.</a:t>
            </a:r>
          </a:p>
          <a:p>
            <a:pPr marL="171450" indent="-171450">
              <a:buFont typeface="Arial" panose="020B0604020202020204" pitchFamily="34" charset="0"/>
              <a:buChar char="•"/>
            </a:pPr>
            <a:r>
              <a:rPr lang="en-US" b="1" baseline="0" dirty="0"/>
              <a:t>Allowing fraud operations teams to implement new measures to address threats.</a:t>
            </a:r>
            <a:r>
              <a:rPr lang="en-US" b="0" baseline="0" dirty="0"/>
              <a:t> Fraud prevention teams use Amazon Fraud Detector to act on their own to instantly define and deploy new model logic to address new attacks and bypass the need to work with IT.</a:t>
            </a:r>
          </a:p>
          <a:p>
            <a:pPr marL="171450" indent="-171450">
              <a:buFont typeface="Arial" panose="020B0604020202020204" pitchFamily="34" charset="0"/>
              <a:buChar char="•"/>
            </a:pPr>
            <a:r>
              <a:rPr lang="en-US" b="1" baseline="0" dirty="0"/>
              <a:t>Lowering Total Cost of Ownership while speeding up Time To Value.</a:t>
            </a:r>
            <a:r>
              <a:rPr lang="en-US" b="0" baseline="0" dirty="0"/>
              <a:t> Customers can log onto the AWS console and immediately start developing and deploying fraud detection solutions using Amazon Fraud Detector without upfront costs, commitments, or the need to install, configure, or maintain software.</a:t>
            </a:r>
            <a:endParaRPr lang="en-US" b="1" baseline="0" dirty="0"/>
          </a:p>
          <a:p>
            <a:pPr marL="171450" indent="-171450">
              <a:buFont typeface="Arial" panose="020B0604020202020204" pitchFamily="34" charset="0"/>
              <a:buChar char="•"/>
            </a:pPr>
            <a:endParaRPr lang="en-US" b="0"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045297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Amazon Ember Regular" charset="0"/>
                <a:ea typeface="+mn-ea"/>
                <a:cs typeface="+mn-cs"/>
              </a:rPr>
              <a:t>GoDaddy</a:t>
            </a:r>
            <a:r>
              <a:rPr lang="en-US" sz="1200" b="0" i="0" kern="1200" dirty="0">
                <a:solidFill>
                  <a:schemeClr val="tx1"/>
                </a:solidFill>
                <a:effectLst/>
                <a:latin typeface="Amazon Ember Regular" charset="0"/>
                <a:ea typeface="+mn-ea"/>
                <a:cs typeface="+mn-cs"/>
              </a:rPr>
              <a:t> is an e-commerce vendor looking for a way to prevent</a:t>
            </a:r>
            <a:r>
              <a:rPr lang="en-US" sz="1200" b="0" i="0" kern="1200" baseline="0" dirty="0">
                <a:solidFill>
                  <a:schemeClr val="tx1"/>
                </a:solidFill>
                <a:effectLst/>
                <a:latin typeface="Amazon Ember Regular" charset="0"/>
                <a:ea typeface="+mn-ea"/>
                <a:cs typeface="+mn-cs"/>
              </a:rPr>
              <a:t> fraudulent accounts by </a:t>
            </a:r>
            <a:r>
              <a:rPr lang="en-US" sz="1200" b="0" i="0" kern="1200" dirty="0">
                <a:solidFill>
                  <a:schemeClr val="tx1"/>
                </a:solidFill>
                <a:effectLst/>
                <a:latin typeface="Amazon Ember Regular" charset="0"/>
                <a:ea typeface="+mn-ea"/>
                <a:cs typeface="+mn-cs"/>
              </a:rPr>
              <a:t>bolstering their fraud</a:t>
            </a:r>
            <a:r>
              <a:rPr lang="en-US" sz="1200" b="0" i="0" kern="1200" baseline="0" dirty="0">
                <a:solidFill>
                  <a:schemeClr val="tx1"/>
                </a:solidFill>
                <a:effectLst/>
                <a:latin typeface="Amazon Ember Regular" charset="0"/>
                <a:ea typeface="+mn-ea"/>
                <a:cs typeface="+mn-cs"/>
              </a:rPr>
              <a:t> detection capabilities during account sign-up. </a:t>
            </a:r>
            <a:r>
              <a:rPr lang="en-US" sz="1200" b="0" i="0" kern="1200" dirty="0">
                <a:solidFill>
                  <a:schemeClr val="tx1"/>
                </a:solidFill>
                <a:effectLst/>
                <a:latin typeface="Amazon Ember Regular" charset="0"/>
                <a:ea typeface="+mn-ea"/>
                <a:cs typeface="+mn-cs"/>
              </a:rPr>
              <a:t>They liked</a:t>
            </a:r>
            <a:r>
              <a:rPr lang="en-US" sz="1200" b="0" i="0" kern="1200" baseline="0" dirty="0">
                <a:solidFill>
                  <a:schemeClr val="tx1"/>
                </a:solidFill>
                <a:effectLst/>
                <a:latin typeface="Amazon Ember Regular" charset="0"/>
                <a:ea typeface="+mn-ea"/>
                <a:cs typeface="+mn-cs"/>
              </a:rPr>
              <a:t> that</a:t>
            </a:r>
            <a:r>
              <a:rPr lang="en-US" sz="1200" b="0" i="0" kern="1200" dirty="0">
                <a:solidFill>
                  <a:schemeClr val="tx1"/>
                </a:solidFill>
                <a:effectLst/>
                <a:latin typeface="Amazon Ember Regular" charset="0"/>
                <a:ea typeface="+mn-ea"/>
                <a:cs typeface="+mn-cs"/>
              </a:rPr>
              <a:t> Amazon Fraud Detector</a:t>
            </a:r>
            <a:r>
              <a:rPr lang="en-US" sz="1200" b="0" i="0" kern="1200" baseline="0" dirty="0">
                <a:solidFill>
                  <a:schemeClr val="tx1"/>
                </a:solidFill>
                <a:effectLst/>
                <a:latin typeface="Amazon Ember Regular" charset="0"/>
                <a:ea typeface="+mn-ea"/>
                <a:cs typeface="+mn-cs"/>
              </a:rPr>
              <a:t> offered a self-service approach to building and deploying a machine learning model customized to their business as well as a low cost of implementation. The model can detect likely fraudulent a</a:t>
            </a:r>
            <a:r>
              <a:rPr lang="en-US" sz="1200" b="0" i="0" kern="1200" dirty="0">
                <a:solidFill>
                  <a:schemeClr val="tx1"/>
                </a:solidFill>
                <a:effectLst/>
                <a:latin typeface="Amazon Ember Regular" charset="0"/>
                <a:ea typeface="+mn-ea"/>
                <a:cs typeface="+mn-cs"/>
              </a:rPr>
              <a:t>ccounts </a:t>
            </a:r>
            <a:r>
              <a:rPr lang="en-US" sz="1200" b="0" i="0" u="sng" kern="1200" dirty="0">
                <a:solidFill>
                  <a:schemeClr val="tx1"/>
                </a:solidFill>
                <a:effectLst/>
                <a:latin typeface="Amazon Ember Regular" charset="0"/>
                <a:ea typeface="+mn-ea"/>
                <a:cs typeface="+mn-cs"/>
              </a:rPr>
              <a:t>at the time of account signup</a:t>
            </a:r>
            <a:r>
              <a:rPr lang="en-US" sz="1200" b="0" i="0" u="none" kern="1200" baseline="0" dirty="0">
                <a:solidFill>
                  <a:schemeClr val="tx1"/>
                </a:solidFill>
                <a:effectLst/>
                <a:latin typeface="Amazon Ember Regular" charset="0"/>
                <a:ea typeface="+mn-ea"/>
                <a:cs typeface="+mn-cs"/>
              </a:rPr>
              <a:t> </a:t>
            </a:r>
            <a:r>
              <a:rPr lang="en-US" sz="1200" b="0" i="0" kern="1200" baseline="0" dirty="0">
                <a:solidFill>
                  <a:schemeClr val="tx1"/>
                </a:solidFill>
                <a:effectLst/>
                <a:latin typeface="Amazon Ember Regular" charset="0"/>
                <a:ea typeface="+mn-ea"/>
                <a:cs typeface="+mn-cs"/>
              </a:rPr>
              <a:t>without impacting the signup experience for their legitimate customers.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02009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24" indent="-181224" defTabSz="966529">
              <a:buFont typeface="Arial" panose="020B0604020202020204" pitchFamily="34" charset="0"/>
              <a:buChar char="•"/>
              <a:defRPr/>
            </a:pPr>
            <a:r>
              <a:rPr lang="en-US" sz="800" dirty="0"/>
              <a:t>Another area that we’re making easier with ML is the DevOps work flow. </a:t>
            </a:r>
          </a:p>
          <a:p>
            <a:pPr marL="181224" indent="-181224" defTabSz="966529">
              <a:buFont typeface="Arial" panose="020B0604020202020204" pitchFamily="34" charset="0"/>
              <a:buChar char="•"/>
              <a:defRPr/>
            </a:pPr>
            <a:r>
              <a:rPr lang="en-US" sz="800" dirty="0"/>
              <a:t>Today’s DevOps workflow still requires lots of human interaction from expensive and hard to find resources with long implementation cycles required. </a:t>
            </a:r>
          </a:p>
          <a:p>
            <a:pPr marL="181224" indent="-181224" defTabSz="966529">
              <a:buFont typeface="Arial" panose="020B0604020202020204" pitchFamily="34" charset="0"/>
              <a:buChar char="•"/>
              <a:defRPr/>
            </a:pPr>
            <a:r>
              <a:rPr lang="en-US" sz="800" dirty="0"/>
              <a:t>Manual analysis of large amounts of data is time consuming.</a:t>
            </a:r>
          </a:p>
          <a:p>
            <a:pPr marL="181224" indent="-181224">
              <a:buFont typeface="Arial" panose="020B0604020202020204" pitchFamily="34" charset="0"/>
              <a:buChar char="•"/>
            </a:pPr>
            <a:r>
              <a:rPr lang="en-US" sz="800" dirty="0"/>
              <a:t>And the impact is serious when lack of early code reviews leads to outages or customer issues.</a:t>
            </a:r>
          </a:p>
          <a:p>
            <a:pPr marL="174708" indent="-174708">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4708" indent="-174708">
              <a:buFont typeface="Arial" panose="020B0604020202020204" pitchFamily="34" charset="0"/>
              <a:buChar char="•"/>
            </a:pPr>
            <a:r>
              <a:rPr lang="en-US" sz="800" b="0" i="0" kern="1200" dirty="0">
                <a:solidFill>
                  <a:schemeClr val="tx1"/>
                </a:solidFill>
                <a:effectLst/>
                <a:latin typeface="Amazon Ember Regular" charset="0"/>
                <a:ea typeface="+mn-ea"/>
                <a:cs typeface="+mn-cs"/>
              </a:rPr>
              <a:t>Amazon </a:t>
            </a:r>
            <a:r>
              <a:rPr lang="en-US" sz="800" b="0" i="0" kern="1200" dirty="0" err="1">
                <a:solidFill>
                  <a:schemeClr val="tx1"/>
                </a:solidFill>
                <a:effectLst/>
                <a:latin typeface="Amazon Ember Regular" charset="0"/>
                <a:ea typeface="+mn-ea"/>
                <a:cs typeface="+mn-cs"/>
              </a:rPr>
              <a:t>CodeGuru</a:t>
            </a:r>
            <a:r>
              <a:rPr lang="en-US" sz="800" dirty="0"/>
              <a:t> starts to address this by proactively recommending how to remediate issues across source code on running applications.</a:t>
            </a:r>
          </a:p>
          <a:p>
            <a:pPr marL="174708" indent="-174708">
              <a:buFont typeface="Arial" panose="020B0604020202020204" pitchFamily="34" charset="0"/>
              <a:buChar char="•"/>
            </a:pPr>
            <a:r>
              <a:rPr lang="en-US" sz="800" dirty="0"/>
              <a:t>It is the first fully managed service that helps proactively improve code quality and optimize performance.</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leverages machine learning models and best practices informed by years of experience and data from Amazon.com and AWS to find wide ranging issues in source code such as use of un-sanitized inputs, inappropriate handling of sensitive data, thread safety issues, and deviation from AWS best practices. </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includes:</a:t>
            </a:r>
          </a:p>
          <a:p>
            <a:pPr marL="640594" lvl="1" indent="-174708">
              <a:buFont typeface="Arial" panose="020B0604020202020204" pitchFamily="34" charset="0"/>
              <a:buChar char="•"/>
            </a:pPr>
            <a:r>
              <a:rPr lang="en-US" sz="800" dirty="0"/>
              <a:t>Automated code reviews with intelligent recommendations that even junior staff can follow</a:t>
            </a:r>
          </a:p>
          <a:p>
            <a:pPr marL="640594" lvl="1" indent="-174708">
              <a:buFont typeface="Arial" panose="020B0604020202020204" pitchFamily="34" charset="0"/>
              <a:buChar char="•"/>
            </a:pPr>
            <a:r>
              <a:rPr lang="en-US" sz="800" dirty="0"/>
              <a:t>Code reviews seamlessly integrate with pull request workflow or performed anytime on-demand</a:t>
            </a:r>
          </a:p>
          <a:p>
            <a:pPr marL="640594" lvl="1" indent="-174708">
              <a:buFont typeface="Arial" panose="020B0604020202020204" pitchFamily="34" charset="0"/>
              <a:buChar char="•"/>
            </a:pPr>
            <a:r>
              <a:rPr lang="en-US" sz="800" dirty="0"/>
              <a:t>Detection and optimization of the most expensive line of code</a:t>
            </a:r>
          </a:p>
          <a:p>
            <a:pPr marL="640594" lvl="1" indent="-174708">
              <a:buFont typeface="Arial" panose="020B0604020202020204" pitchFamily="34" charset="0"/>
              <a:buChar char="•"/>
            </a:pPr>
            <a:r>
              <a:rPr lang="en-US" sz="800" dirty="0"/>
              <a:t>Immediate identification of application inefficiencies running in a production </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72525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We are also adding a new service, Amazon DevOps Guru, which provides dev/ops engineers an early warning system for operational issues. Amazon DevOps Guru will automatically identify operational problems in </a:t>
            </a:r>
            <a:r>
              <a:rPr lang="en-US" sz="1200" b="0" i="0" kern="1200" dirty="0" err="1">
                <a:solidFill>
                  <a:schemeClr val="tx1"/>
                </a:solidFill>
                <a:effectLst/>
                <a:latin typeface="Amazon Ember Regular" charset="0"/>
                <a:ea typeface="+mn-ea"/>
                <a:cs typeface="+mn-cs"/>
              </a:rPr>
              <a:t>CloudWatch</a:t>
            </a:r>
            <a:r>
              <a:rPr lang="en-US" sz="1200" b="0" i="0" kern="1200" dirty="0">
                <a:solidFill>
                  <a:schemeClr val="tx1"/>
                </a:solidFill>
                <a:effectLst/>
                <a:latin typeface="Amazon Ember Regular" charset="0"/>
                <a:ea typeface="+mn-ea"/>
                <a:cs typeface="+mn-cs"/>
              </a:rPr>
              <a:t> metrics and </a:t>
            </a:r>
            <a:r>
              <a:rPr lang="en-US" sz="1200" b="0" i="0" kern="1200" dirty="0" err="1">
                <a:solidFill>
                  <a:schemeClr val="tx1"/>
                </a:solidFill>
                <a:effectLst/>
                <a:latin typeface="Amazon Ember Regular" charset="0"/>
                <a:ea typeface="+mn-ea"/>
                <a:cs typeface="+mn-cs"/>
              </a:rPr>
              <a:t>CloudTrail</a:t>
            </a:r>
            <a:r>
              <a:rPr lang="en-US" sz="1200" b="0" i="0" kern="1200" dirty="0">
                <a:solidFill>
                  <a:schemeClr val="tx1"/>
                </a:solidFill>
                <a:effectLst/>
                <a:latin typeface="Amazon Ember Regular" charset="0"/>
                <a:ea typeface="+mn-ea"/>
                <a:cs typeface="+mn-cs"/>
              </a:rPr>
              <a:t> audit logs (along with many other sources), and provide remediation guidance and root cause analysis so that issues can be identified and fixed before they impact the availability or performance of systems running in the cloud.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6876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t>When we detect anomalies in production, we have been able to reduce the investigation time from days to hours and sometimes minutes thanks to AWS </a:t>
            </a:r>
            <a:r>
              <a:rPr lang="en-US" sz="1200" i="1" dirty="0" err="1"/>
              <a:t>CodeGuru’s</a:t>
            </a:r>
            <a:r>
              <a:rPr lang="en-US" sz="1200" i="1" dirty="0"/>
              <a:t> continuous profiling feature. Our developers now focus more of their energy on delivering differentiated capabilities and less time investigating problems in our production environment.”   - Zak Islam, Head of Engineering, Tech Teams, </a:t>
            </a:r>
            <a:r>
              <a:rPr lang="en-US" sz="1200" i="1" dirty="0" err="1"/>
              <a:t>Atlassian</a:t>
            </a:r>
            <a:r>
              <a:rPr lang="en-US" sz="1200" i="1"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5476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We also </a:t>
            </a:r>
            <a:r>
              <a:rPr lang="en-US" baseline="0" dirty="0"/>
              <a:t>now have purpose-built solutions for industries, such as industrials and healthcare.</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Let’s take a walk through this the three layers. </a:t>
            </a: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8:25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8858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accent2"/>
                </a:solidFill>
                <a:latin typeface="Amazon Ember" panose="02000000000000000000" pitchFamily="2" charset="0"/>
                <a:ea typeface="Amazon Ember" panose="02000000000000000000" pitchFamily="2" charset="0"/>
              </a:rPr>
              <a:t>With Personalize we aim to give you out of the box solution to foundational use cases for personalization. You can use these capabilities for generating a broad array of Personalized user experiences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036773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Mart is a subsidiary of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Conglomerate, the leading retail company in Korea. It operates Hypermarket, Members-only warehouse discount outlet, electronics digital shop, and </a:t>
            </a:r>
            <a:r>
              <a:rPr lang="en-US" sz="1200" kern="1200" dirty="0" err="1">
                <a:solidFill>
                  <a:schemeClr val="tx1"/>
                </a:solidFill>
                <a:effectLst/>
                <a:latin typeface="+mn-lt"/>
                <a:ea typeface="+mn-ea"/>
                <a:cs typeface="+mn-cs"/>
              </a:rPr>
              <a:t>toysRus</a:t>
            </a:r>
            <a:r>
              <a:rPr lang="en-US" sz="1200" kern="1200" dirty="0">
                <a:solidFill>
                  <a:schemeClr val="tx1"/>
                </a:solidFill>
                <a:effectLst/>
                <a:latin typeface="+mn-lt"/>
                <a:ea typeface="+mn-ea"/>
                <a:cs typeface="+mn-cs"/>
              </a:rPr>
              <a:t> store in Korea. It has 187 stores in Korea, Indonesia and Vietnam earning $6.3B in 2018. </a:t>
            </a:r>
          </a:p>
          <a:p>
            <a:pPr marL="171450" indent="-171450">
              <a:buFont typeface="Arial" panose="020B0604020202020204" pitchFamily="34" charset="0"/>
              <a:buChar char="•"/>
            </a:pPr>
            <a:r>
              <a:rPr lang="en-US" dirty="0"/>
              <a:t>The company believes deeply in the power of AI/ML to strengthen business performance, and selected AWS to support its forays into the space as it embarks on a</a:t>
            </a:r>
            <a:r>
              <a:rPr lang="en-US" baseline="0" dirty="0"/>
              <a:t> </a:t>
            </a:r>
            <a:r>
              <a:rPr lang="en-US" dirty="0"/>
              <a:t>broad rollout of cutting-edge technology. In an effort to deepen its engagement with in-store shoppers, </a:t>
            </a:r>
            <a:r>
              <a:rPr lang="en-US" dirty="0" err="1"/>
              <a:t>Lotte</a:t>
            </a:r>
            <a:r>
              <a:rPr lang="en-US" dirty="0"/>
              <a:t> Mart launched a new AI-based recommendation service built on Amazon Personalize, which represents a departure from their prior approach of providing personalized recommendations through their mobile app M Coupon that they based on big data analytics. </a:t>
            </a:r>
          </a:p>
          <a:p>
            <a:pPr marL="171450" indent="-171450">
              <a:buFont typeface="Arial" panose="020B0604020202020204" pitchFamily="34" charset="0"/>
              <a:buChar char="•"/>
            </a:pPr>
            <a:r>
              <a:rPr lang="en-US" dirty="0"/>
              <a:t>The company decided to adopt Amazon Personalize to significantly improve the quality of its recommendations, and indeed, during a trial of Amazon Personalize with 100,000 customers held from July to August, </a:t>
            </a:r>
            <a:r>
              <a:rPr lang="en-US" dirty="0" err="1"/>
              <a:t>Lotte</a:t>
            </a:r>
            <a:r>
              <a:rPr lang="en-US" dirty="0"/>
              <a:t> Mart discovered customers were 2x as likely to</a:t>
            </a:r>
            <a:r>
              <a:rPr lang="en-US" baseline="0" dirty="0"/>
              <a:t> </a:t>
            </a:r>
            <a:r>
              <a:rPr lang="en-US" dirty="0"/>
              <a:t>purchase recommended products. It also reduced development time</a:t>
            </a:r>
            <a:r>
              <a:rPr lang="en-US" baseline="0" dirty="0"/>
              <a:t> by 50%.</a:t>
            </a:r>
            <a:endParaRPr lang="en-US" dirty="0"/>
          </a:p>
          <a:p>
            <a:pPr marL="171450" indent="-171450">
              <a:buFont typeface="Arial" panose="020B0604020202020204" pitchFamily="34" charset="0"/>
              <a:buChar char="•"/>
            </a:pPr>
            <a:r>
              <a:rPr lang="en-US" dirty="0"/>
              <a:t>Now, over 300,000 users of M Coupon will get to benefit from improved recommendations and a personalized shopping experience, from which </a:t>
            </a:r>
            <a:r>
              <a:rPr lang="en-US" dirty="0" err="1"/>
              <a:t>Lotte</a:t>
            </a:r>
            <a:r>
              <a:rPr lang="en-US" dirty="0"/>
              <a:t> Mart expects to see tremendous positive revenue impacts.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#APAC</a:t>
            </a:r>
          </a:p>
          <a:p>
            <a:pPr marL="0" indent="0">
              <a:buFont typeface="Arial" panose="020B0604020202020204" pitchFamily="34" charset="0"/>
              <a:buNone/>
            </a:pPr>
            <a:r>
              <a:rPr lang="en-US" dirty="0"/>
              <a:t>#Personalize</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8439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Metrics</a:t>
            </a:r>
            <a:r>
              <a:rPr lang="en-US" sz="1200" b="0" i="0" kern="1200" dirty="0">
                <a:solidFill>
                  <a:schemeClr val="tx1"/>
                </a:solidFill>
                <a:effectLst/>
                <a:latin typeface="Amazon Ember Regular" charset="0"/>
                <a:ea typeface="+mn-ea"/>
                <a:cs typeface="+mn-cs"/>
              </a:rPr>
              <a:t> is an anomaly detection service, which identifies outliers in business and operational metrics automatically, with root cause analysis and human-in-the-loop continual improvement.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FFFFFF"/>
                </a:solidFill>
                <a:latin typeface="Amazon Ember"/>
              </a:rPr>
              <a:t>“With Lookout for Metrics, we can quickly detect and analyze anomalies across our variety of data sources, trigger events if anomalies were found, and see the anomalies easily in the AWS console. Lookout for Metrics has saved our team many hours of manual investigation and notifications are viewed as actionable rather than noise, allowing our teams to easily focus on strategic priorities with less technical overhead.” -</a:t>
            </a:r>
            <a:r>
              <a:rPr lang="en-US" sz="1200" b="1" i="1" dirty="0">
                <a:solidFill>
                  <a:srgbClr val="FFFFFF"/>
                </a:solidFill>
                <a:latin typeface="Amazon Ember"/>
              </a:rPr>
              <a:t>Mikhail </a:t>
            </a:r>
            <a:r>
              <a:rPr lang="en-US" sz="1200" b="1" i="1" dirty="0" err="1">
                <a:solidFill>
                  <a:srgbClr val="FFFFFF"/>
                </a:solidFill>
                <a:latin typeface="Amazon Ember"/>
              </a:rPr>
              <a:t>Artyugin</a:t>
            </a:r>
            <a:r>
              <a:rPr lang="en-US" sz="1200" b="1" i="1" dirty="0">
                <a:solidFill>
                  <a:srgbClr val="FFFFFF"/>
                </a:solidFill>
                <a:latin typeface="Amazon Ember"/>
              </a:rPr>
              <a:t>, Technical Director </a:t>
            </a:r>
            <a:r>
              <a:rPr lang="en-US" sz="1200" b="1" i="1" dirty="0" err="1">
                <a:solidFill>
                  <a:srgbClr val="FFFFFF"/>
                </a:solidFill>
                <a:latin typeface="Amazon Ember"/>
              </a:rPr>
              <a:t>Playrix</a:t>
            </a:r>
            <a:endParaRPr lang="en-US" sz="1200" b="1" i="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565644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AWS was</a:t>
            </a:r>
            <a:r>
              <a:rPr lang="en-US" sz="1200" baseline="0" dirty="0"/>
              <a:t> n</a:t>
            </a:r>
            <a:r>
              <a:rPr lang="en-US" sz="1200" dirty="0"/>
              <a:t>amed leader in the first Gartner Magic Quadrant for Cloud AI  based on Ability to Execute and Completeness of Vision.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21844-4877-2B45-B2AE-BE09D7C1C5E3}"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08479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AI and machine learning</a:t>
            </a:r>
            <a:r>
              <a:rPr lang="en-US" baseline="0" dirty="0"/>
              <a:t> technology is important to build successful machine learning initiatives, the organization culture is also important—ensuring you are ready to embrace transformation, that you have the skills in-house or can partner for expertise, experience and best practices.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13860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AWS has a number of trainings</a:t>
            </a:r>
            <a:r>
              <a:rPr lang="en-US" sz="1100" kern="1200" baseline="0" dirty="0">
                <a:solidFill>
                  <a:schemeClr val="tx1"/>
                </a:solidFill>
                <a:latin typeface="Calibri" panose="020F0502020204030204" pitchFamily="34" charset="0"/>
                <a:ea typeface="+mn-ea"/>
                <a:cs typeface="Calibri" panose="020F0502020204030204" pitchFamily="34" charset="0"/>
              </a:rPr>
              <a:t> and acceleration programs to help you get started on your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offer in-person trainings for both technical and business stakeholders as well as a full free online training and certification program for your developers.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can conduct workshops to help you identify the best use cases for your business and work hand and hand with your team to develop a proof of concept through the ML Solutions Lab. And through our AWS ML Embark Program, we do in-person training for both business decision makers and technical staff, ideation on use cases, and development of a proof of concept.</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Lastly, we have a Professional Services team as well as ML partners who can do end to end development and take your machine learning application to production.</a:t>
            </a:r>
          </a:p>
        </p:txBody>
      </p:sp>
      <p:sp>
        <p:nvSpPr>
          <p:cNvPr id="4" name="Header Placeholder 3"/>
          <p:cNvSpPr>
            <a:spLocks noGrp="1"/>
          </p:cNvSpPr>
          <p:nvPr>
            <p:ph type="hdr" sz="quarter" idx="10"/>
          </p:nvPr>
        </p:nvSpPr>
        <p:spPr/>
        <p:txBody>
          <a:bodyPr/>
          <a:lstStyle/>
          <a:p>
            <a:r>
              <a:rPr lang="en-US" dirty="0"/>
              <a:t>Amazon Confidential</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7110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In parallel, you want to focus on building the right skills for your engineers.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sometimes hear that organizations don’t move ahead because they feel like they don’t have the technical expertise to be successful. </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The truth is, you can’t buy your way in to talent. There’s not enough and it can get very expensive. Instead you have to focus on developing internal talent.</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But, we have seen that developers are able to obtain the right skills with a high success rate when engaged with good, hands-on training.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Amazon developed a machine learning university that we have used for over six years to train our engineers on ML.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Last year, we made a lot of this content available for free to customers and we have seen well over 100,000 developers start their ML journey with these content since. Having strong training programs can also help you attract and retain talent.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We’ve also brought additional programs to market like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and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to get aspiring ML developers hands on with the technology.</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provides developers with the opportunity to learn, upskill, and get hands on with ML through a fully autonomous 1/18th scale race car driven by reinforcement learning, 3D racing simulator, and global racing league.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hold corporate events designed to provide developers with a fun way to get introduced to essential ML concepts. Customers like Accenture,</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baseline="0" dirty="0" err="1">
                <a:solidFill>
                  <a:schemeClr val="tx1"/>
                </a:solidFill>
                <a:latin typeface="Calibri" panose="020F0502020204030204" pitchFamily="34" charset="0"/>
                <a:ea typeface="+mn-ea"/>
                <a:cs typeface="Calibri" panose="020F0502020204030204" pitchFamily="34" charset="0"/>
              </a:rPr>
              <a:t>MorningStar</a:t>
            </a:r>
            <a:r>
              <a:rPr lang="en-US" sz="1100" kern="1200" baseline="0" dirty="0">
                <a:solidFill>
                  <a:schemeClr val="tx1"/>
                </a:solidFill>
                <a:latin typeface="Calibri" panose="020F0502020204030204" pitchFamily="34" charset="0"/>
                <a:ea typeface="+mn-ea"/>
                <a:cs typeface="Calibri" panose="020F0502020204030204" pitchFamily="34" charset="0"/>
              </a:rPr>
              <a:t> and Liberty Mutual.</a:t>
            </a:r>
            <a:endParaRPr lang="en-US" sz="11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is commonly used for object detection and sentiment analysis projects.</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Models trained in Amazon </a:t>
            </a:r>
            <a:r>
              <a:rPr lang="en-US" sz="1100" kern="1200" dirty="0" err="1">
                <a:solidFill>
                  <a:schemeClr val="tx1"/>
                </a:solidFill>
                <a:latin typeface="Calibri" panose="020F0502020204030204" pitchFamily="34" charset="0"/>
                <a:ea typeface="+mn-ea"/>
                <a:cs typeface="Calibri" panose="020F0502020204030204" pitchFamily="34" charset="0"/>
              </a:rPr>
              <a:t>SageMaker</a:t>
            </a:r>
            <a:r>
              <a:rPr lang="en-US" sz="1100" kern="1200" dirty="0">
                <a:solidFill>
                  <a:schemeClr val="tx1"/>
                </a:solidFill>
                <a:latin typeface="Calibri" panose="020F0502020204030204" pitchFamily="34" charset="0"/>
                <a:ea typeface="+mn-ea"/>
                <a:cs typeface="Calibri" panose="020F0502020204030204" pitchFamily="34" charset="0"/>
              </a:rPr>
              <a:t> can be sent to 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with just a few clicks from the AWS Management Console.</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44198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dirty="0">
                <a:solidFill>
                  <a:schemeClr val="accent2"/>
                </a:solidFill>
              </a:rPr>
              <a:t>Morningstar uses AWS </a:t>
            </a:r>
            <a:r>
              <a:rPr lang="en-US" sz="1100" dirty="0" err="1">
                <a:solidFill>
                  <a:schemeClr val="accent2"/>
                </a:solidFill>
              </a:rPr>
              <a:t>DeepRacer</a:t>
            </a:r>
            <a:r>
              <a:rPr lang="en-US" sz="1100" dirty="0">
                <a:solidFill>
                  <a:schemeClr val="accent2"/>
                </a:solidFill>
              </a:rPr>
              <a:t> to provide hands-on training to their employees and accelerate their application of machine learning across its investing products, services and processes. More than 445 employees from multiple functions and 8 countries—including 35 percent of Morningstar's technology function—have been engaged in the AWS </a:t>
            </a:r>
            <a:r>
              <a:rPr lang="en-US" sz="1100" dirty="0" err="1">
                <a:solidFill>
                  <a:schemeClr val="accent2"/>
                </a:solidFill>
              </a:rPr>
              <a:t>DeepRacer</a:t>
            </a:r>
            <a:r>
              <a:rPr lang="en-US" sz="1100" dirty="0">
                <a:solidFill>
                  <a:schemeClr val="accent2"/>
                </a:solidFill>
              </a:rPr>
              <a:t> League.</a:t>
            </a:r>
            <a:endParaRPr lang="en-US" sz="1100" dirty="0">
              <a:solidFill>
                <a:schemeClr val="accent2"/>
              </a:solidFill>
              <a:latin typeface="Arial" panose="020B0604020202020204" pitchFamily="34" charset="0"/>
              <a:cs typeface="Arial" panose="020B0604020202020204" pitchFamily="34" charset="0"/>
            </a:endParaRP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98495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help you identify a use case and bring it to proof of concept we have the Amazon ML Solutions Lab.</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ML Solutions Lab pairs your team with Amazon machine learning experts to prepare data, build and train models, and put models into production. It combines hands-on educational workshops with brainstorming sessions and advisory professional services to help you ‘work backwards’ from business challenges, and then go step-by-step through the process of developing machine learning-based solutions.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the end of the program, you will be able to take what you have learned through the process and use it elsewhere in your organization to apply ML to business opportunities.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A48329-EE78-4130-ACCD-09F26DD0F5A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62912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AWS machine learning Embark program is designed to start your company on the journey to machine learning success. The content is based on years of proven success helping organizations adopt ML, as well as Amazon’s own journey to put ML first in all areas of our business.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starts with an interactive workshop to identify the right business problem to tackle, followed by on-site, hands-on training to ramp up your company’s machine learning skills fast through practical application. Your developers then have the opportunity to partner with AWS machine learning experts from the ML Solutions Lab to build at least one proof of concept.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also includes a corporate AWS DeepRacer event to get your company motivated to embrace machine learning through hands-on friendly competition. With the practical skills, knowledge, and motivation derived from the program, your company will be ready to take your machine learning to the next stage.</a:t>
            </a:r>
          </a:p>
          <a:p>
            <a:pPr marL="174708" indent="-174708" algn="l" defTabSz="1097212" rtl="0" eaLnBrk="1" latinLnBrk="0" hangingPunct="1">
              <a:lnSpc>
                <a:spcPct val="90000"/>
              </a:lnSpc>
              <a:spcAft>
                <a:spcPts val="400"/>
              </a:spcAft>
              <a:buFont typeface="Arial" panose="020B0604020202020204" pitchFamily="34" charset="0"/>
              <a:buChar char="•"/>
            </a:pPr>
            <a:endParaRPr lang="en-US" sz="800" kern="1200" dirty="0">
              <a:solidFill>
                <a:schemeClr val="tx1"/>
              </a:solidFill>
              <a:latin typeface="Calibri" panose="020F0502020204030204" pitchFamily="34" charset="0"/>
              <a:ea typeface="+mn-ea"/>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5522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a:t>
            </a:r>
            <a:r>
              <a:rPr lang="en-US" sz="1800" b="0" dirty="0" err="1">
                <a:solidFill>
                  <a:schemeClr val="tx1"/>
                </a:solidFill>
              </a:rPr>
              <a:t>TensorFlow</a:t>
            </a:r>
            <a:r>
              <a:rPr lang="en-US" sz="1800" b="0" dirty="0">
                <a:solidFill>
                  <a:schemeClr val="tx1"/>
                </a:solidFill>
              </a:rPr>
              <a:t>,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effectLst/>
                <a:latin typeface="Amazon Ember Regular" charset="0"/>
                <a:ea typeface="+mn-ea"/>
                <a:cs typeface="+mn-cs"/>
                <a:sym typeface="Calibri"/>
              </a:rPr>
              <a:t>Today, 92% of cloud-based </a:t>
            </a:r>
            <a:r>
              <a:rPr lang="en-US" sz="1800" b="0" i="0" kern="1200" dirty="0" err="1">
                <a:solidFill>
                  <a:schemeClr val="tx1"/>
                </a:solidFill>
                <a:effectLst/>
                <a:latin typeface="Amazon Ember Regular" charset="0"/>
                <a:ea typeface="+mn-ea"/>
                <a:cs typeface="+mn-cs"/>
                <a:sym typeface="Calibri"/>
              </a:rPr>
              <a:t>TensorFlow</a:t>
            </a:r>
            <a:r>
              <a:rPr lang="en-US" sz="1800" b="0" i="0" kern="1200" dirty="0">
                <a:solidFill>
                  <a:schemeClr val="tx1"/>
                </a:solidFill>
                <a:effectLst/>
                <a:latin typeface="Amazon Ember Regular" charset="0"/>
                <a:ea typeface="+mn-ea"/>
                <a:cs typeface="+mn-cs"/>
                <a:sym typeface="Calibri"/>
              </a:rPr>
              <a:t> and 91% of cloud-based </a:t>
            </a:r>
            <a:r>
              <a:rPr lang="en-US" sz="1800" b="0" i="0" kern="1200" dirty="0" err="1">
                <a:solidFill>
                  <a:schemeClr val="tx1"/>
                </a:solidFill>
                <a:effectLst/>
                <a:latin typeface="Amazon Ember Regular" charset="0"/>
                <a:ea typeface="+mn-ea"/>
                <a:cs typeface="+mn-cs"/>
                <a:sym typeface="Calibri"/>
              </a:rPr>
              <a:t>PyTorch</a:t>
            </a:r>
            <a:r>
              <a:rPr lang="en-US" sz="1800" b="0" i="0" kern="1200" dirty="0">
                <a:solidFill>
                  <a:schemeClr val="tx1"/>
                </a:solidFill>
                <a:effectLst/>
                <a:latin typeface="Amazon Ember Regular" charset="0"/>
                <a:ea typeface="+mn-ea"/>
                <a:cs typeface="+mn-cs"/>
                <a:sym typeface="Calibri"/>
              </a:rPr>
              <a:t> runs on AWS. </a:t>
            </a:r>
            <a:endParaRPr lang="en-US" sz="1800" b="0" dirty="0">
              <a:solidFill>
                <a:schemeClr val="tx1"/>
              </a:solidFill>
            </a:endParaRPr>
          </a:p>
          <a:p>
            <a:pPr marL="171450" indent="-171450">
              <a:buFont typeface="Arial" panose="020B0604020202020204" pitchFamily="34" charset="0"/>
              <a:buChar char="•"/>
              <a:defRPr sz="1000"/>
            </a:pPr>
            <a:r>
              <a:rPr lang="en-US" sz="1800" b="0" i="0" kern="1200" dirty="0">
                <a:solidFill>
                  <a:schemeClr val="tx1"/>
                </a:solidFill>
                <a:latin typeface="Amazon Ember Regular" charset="0"/>
                <a:ea typeface="+mn-ea"/>
                <a:cs typeface="+mn-cs"/>
                <a:sym typeface="Helvetica"/>
              </a:rPr>
              <a:t>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indent="-171450">
              <a:buFont typeface="Arial" panose="020B0604020202020204" pitchFamily="34" charset="0"/>
              <a:buChar char="•"/>
              <a:defRPr sz="1000"/>
            </a:pPr>
            <a:r>
              <a:rPr lang="en-US" sz="1200" b="0" i="0" kern="1200" dirty="0">
                <a:solidFill>
                  <a:schemeClr val="tx1"/>
                </a:solidFill>
                <a:effectLst/>
                <a:latin typeface="Amazon Ember Regular" charset="0"/>
                <a:ea typeface="+mn-ea"/>
                <a:cs typeface="+mn-cs"/>
              </a:rPr>
              <a:t>AWS provides the broadest and deepest portfolio of ML infrastructure services with a choice of processors and accelerators to meet your unique performance and budget needs. </a:t>
            </a:r>
            <a:r>
              <a:rPr lang="en-US" sz="1200" b="0" i="0" u="none" strike="noStrike" kern="1200" dirty="0">
                <a:solidFill>
                  <a:schemeClr val="tx1"/>
                </a:solidFill>
                <a:effectLst/>
                <a:latin typeface="Amazon Ember Regular" charset="0"/>
                <a:ea typeface="+mn-ea"/>
                <a:cs typeface="+mn-cs"/>
                <a:hlinkClick r:id="rId3"/>
              </a:rPr>
              <a:t>Amazon EC2 P4d instances</a:t>
            </a:r>
            <a:r>
              <a:rPr lang="en-US" sz="1200" b="0" i="0" kern="1200" dirty="0">
                <a:solidFill>
                  <a:schemeClr val="tx1"/>
                </a:solidFill>
                <a:effectLst/>
                <a:latin typeface="Amazon Ember Regular" charset="0"/>
                <a:ea typeface="+mn-ea"/>
                <a:cs typeface="+mn-cs"/>
              </a:rPr>
              <a:t> provide the highest performance for ML training in the cloud with the latest NVIDIA A100 Tensor Core GPUs coupled with first in the cloud 400 </a:t>
            </a:r>
            <a:r>
              <a:rPr lang="en-US" sz="1200" b="0" i="0" kern="1200" dirty="0" err="1">
                <a:solidFill>
                  <a:schemeClr val="tx1"/>
                </a:solidFill>
                <a:effectLst/>
                <a:latin typeface="Amazon Ember Regular" charset="0"/>
                <a:ea typeface="+mn-ea"/>
                <a:cs typeface="+mn-cs"/>
              </a:rPr>
              <a:t>Gbps</a:t>
            </a:r>
            <a:r>
              <a:rPr lang="en-US" sz="1200" b="0" i="0" kern="1200" dirty="0">
                <a:solidFill>
                  <a:schemeClr val="tx1"/>
                </a:solidFill>
                <a:effectLst/>
                <a:latin typeface="Amazon Ember Regular" charset="0"/>
                <a:ea typeface="+mn-ea"/>
                <a:cs typeface="+mn-cs"/>
              </a:rPr>
              <a:t> instance networking. P4d instances are deployed in hyper scale clusters, called EC2 </a:t>
            </a:r>
            <a:r>
              <a:rPr lang="en-US" sz="1200" b="0" i="0" kern="1200" dirty="0" err="1">
                <a:solidFill>
                  <a:schemeClr val="tx1"/>
                </a:solidFill>
                <a:effectLst/>
                <a:latin typeface="Amazon Ember Regular" charset="0"/>
                <a:ea typeface="+mn-ea"/>
                <a:cs typeface="+mn-cs"/>
              </a:rPr>
              <a:t>UltraClusters</a:t>
            </a:r>
            <a:r>
              <a:rPr lang="en-US" sz="1200" b="0" i="0" kern="1200" dirty="0">
                <a:solidFill>
                  <a:schemeClr val="tx1"/>
                </a:solidFill>
                <a:effectLst/>
                <a:latin typeface="Amazon Ember Regular" charset="0"/>
                <a:ea typeface="+mn-ea"/>
                <a:cs typeface="+mn-cs"/>
              </a:rPr>
              <a:t>, offering supercomputer-class performance for the most complex ML training jobs. For inference, </a:t>
            </a:r>
            <a:r>
              <a:rPr lang="en-US" sz="1200" b="0" i="0" u="none" strike="noStrike" kern="1200" dirty="0">
                <a:solidFill>
                  <a:schemeClr val="tx1"/>
                </a:solidFill>
                <a:effectLst/>
                <a:latin typeface="Amazon Ember Regular" charset="0"/>
                <a:ea typeface="+mn-ea"/>
                <a:cs typeface="+mn-cs"/>
                <a:hlinkClick r:id="rId4"/>
              </a:rPr>
              <a:t>Amazon EC2 Inf1 instances</a:t>
            </a:r>
            <a:r>
              <a:rPr lang="en-US" sz="1200" b="0" i="0" kern="1200" dirty="0">
                <a:solidFill>
                  <a:schemeClr val="tx1"/>
                </a:solidFill>
                <a:effectLst/>
                <a:latin typeface="Amazon Ember Regular" charset="0"/>
                <a:ea typeface="+mn-ea"/>
                <a:cs typeface="+mn-cs"/>
              </a:rPr>
              <a:t>, powered by AWS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provide high performance and lowest cost inference in the cloud.</a:t>
            </a:r>
            <a:endParaRPr lang="en-US" sz="1800" b="0" i="0" kern="1200" dirty="0">
              <a:solidFill>
                <a:schemeClr val="tx1"/>
              </a:solidFill>
              <a:latin typeface="Amazon Ember Regular" charset="0"/>
              <a:ea typeface="+mn-ea"/>
              <a:cs typeface="+mn-cs"/>
              <a:sym typeface="Helvetica"/>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8:25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8517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4616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Inf1 instances are based on AWS </a:t>
            </a:r>
            <a:r>
              <a:rPr lang="en-US" dirty="0" err="1"/>
              <a:t>Inferentia</a:t>
            </a:r>
            <a:r>
              <a:rPr lang="en-US" dirty="0"/>
              <a:t> chips, which are custom built by AWS for machine learning inference. The </a:t>
            </a:r>
            <a:r>
              <a:rPr lang="en-US" dirty="0" err="1"/>
              <a:t>Inferentia</a:t>
            </a:r>
            <a:r>
              <a:rPr lang="en-US" dirty="0"/>
              <a:t> chips are coupled with the latest custom 2nd generation Intel® </a:t>
            </a:r>
            <a:r>
              <a:rPr lang="en-US" dirty="0" err="1"/>
              <a:t>Xeon®Scalable</a:t>
            </a:r>
            <a:r>
              <a:rPr lang="en-US" dirty="0"/>
              <a:t> processors and up to 100 Gbps networking to enable high throughput inference. These instances are based on the AWS Nitro System, which is a combination of dedicated hardware and lightweight hypervisor that enables faster innovation and enhanced security in Amazon EC2.</a:t>
            </a:r>
          </a:p>
          <a:p>
            <a:pPr marL="171450" indent="-171450">
              <a:buFont typeface="Arial" panose="020B0604020202020204" pitchFamily="34" charset="0"/>
              <a:buChar char="•"/>
            </a:pPr>
            <a:r>
              <a:rPr lang="en-US" dirty="0"/>
              <a:t>The EC2</a:t>
            </a:r>
            <a:r>
              <a:rPr lang="en-US" baseline="0" dirty="0"/>
              <a:t> Inf1 instances feature AWS Neuron, an SDK that natively integrates into popular machine learning frameworks such as </a:t>
            </a:r>
            <a:r>
              <a:rPr lang="en-US" baseline="0" dirty="0" err="1"/>
              <a:t>Tensorflow</a:t>
            </a:r>
            <a:r>
              <a:rPr lang="en-US" baseline="0" dirty="0"/>
              <a:t>, </a:t>
            </a:r>
            <a:r>
              <a:rPr lang="en-US" baseline="0" dirty="0" err="1"/>
              <a:t>PyTorch</a:t>
            </a:r>
            <a:r>
              <a:rPr lang="en-US" baseline="0" dirty="0"/>
              <a:t>, and </a:t>
            </a:r>
            <a:r>
              <a:rPr lang="en-US" baseline="0" dirty="0" err="1"/>
              <a:t>MXNet</a:t>
            </a:r>
            <a:r>
              <a:rPr lang="en-US" baseline="0" dirty="0"/>
              <a:t>, and optimizes performance for the </a:t>
            </a:r>
            <a:r>
              <a:rPr lang="en-US" baseline="0" dirty="0" err="1"/>
              <a:t>Inferentia</a:t>
            </a:r>
            <a:r>
              <a:rPr lang="en-US" baseline="0" dirty="0"/>
              <a:t> chips. The Neuron SDK is integrated into SageMaker Neo to make it easy for developers to deploy their ML models to Inf1 instances.</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this combination, Inf1 instances provide high performance and lowest cost inference in the cloud, making it economically feasible to deploy complex and </a:t>
            </a:r>
            <a:r>
              <a:rPr lang="en-US" sz="2000" dirty="0"/>
              <a:t>large scale machine learning inference applications such as image recognition, speech recognition, natural language processing, and fraud detection</a:t>
            </a:r>
            <a:endParaRPr lang="en-US" baseline="0"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2/12/21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934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b="0" i="0" kern="1200" baseline="0" dirty="0">
                <a:solidFill>
                  <a:schemeClr val="tx1"/>
                </a:solidFill>
                <a:latin typeface="Amazon Ember Regular" charset="0"/>
                <a:ea typeface="+mn-ea"/>
                <a:cs typeface="+mn-cs"/>
              </a:rPr>
              <a:t>There’s not that many expert ML practitioners, so if you want ML to be pervasive, you have to make it easier for everyday developers and data scientists to build, train, and tune ML models. </a:t>
            </a:r>
            <a:r>
              <a:rPr lang="en-GB" sz="2800" dirty="0">
                <a:solidFill>
                  <a:schemeClr val="tx1"/>
                </a:solidFill>
              </a:rPr>
              <a:t>And that’s what the middle layer of the stack is for.</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8:25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3229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And last year we launched Amazon SageMaker Studio to bring this all together in a single pane of glass so that you get access to all your tools in one place.</a:t>
            </a:r>
          </a:p>
        </p:txBody>
      </p:sp>
      <p:sp>
        <p:nvSpPr>
          <p:cNvPr id="4" name="Slide Number Placeholder 3"/>
          <p:cNvSpPr>
            <a:spLocks noGrp="1"/>
          </p:cNvSpPr>
          <p:nvPr>
            <p:ph type="sldNum" sz="quarter" idx="5"/>
          </p:nvPr>
        </p:nvSpPr>
        <p:spPr/>
        <p:txBody>
          <a:bodyPr/>
          <a:lstStyle/>
          <a:p>
            <a:fld id="{2B20620A-227D-4A9C-B954-7529B959CAC1}" type="slidenum">
              <a:rPr lang="en-US" smtClean="0"/>
              <a:t>7</a:t>
            </a:fld>
            <a:endParaRPr lang="en-US"/>
          </a:p>
        </p:txBody>
      </p:sp>
    </p:spTree>
    <p:extLst>
      <p:ext uri="{BB962C8B-B14F-4D97-AF65-F5344CB8AC3E}">
        <p14:creationId xmlns:p14="http://schemas.microsoft.com/office/powerpoint/2010/main" val="100738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pPr marL="171450" indent="-171450">
              <a:buFont typeface="Arial" panose="020B0604020202020204" pitchFamily="34" charset="0"/>
              <a:buChar char="•"/>
            </a:pPr>
            <a:r>
              <a:rPr lang="en-US" dirty="0"/>
              <a:t>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a:t>
            </a:r>
            <a:r>
              <a:rPr lang="en-US" dirty="0" err="1"/>
              <a:t>Jupyter</a:t>
            </a:r>
            <a:r>
              <a:rPr lang="en-US" dirty="0"/>
              <a:t> Notebooks and </a:t>
            </a:r>
            <a:r>
              <a:rPr lang="en-US" dirty="0" err="1"/>
              <a:t>Jupyter</a:t>
            </a:r>
            <a:r>
              <a:rPr lang="en-US" dirty="0"/>
              <a:t> Lab environments instantly through </a:t>
            </a:r>
            <a:r>
              <a:rPr lang="en-US" dirty="0" err="1"/>
              <a:t>SageMaker</a:t>
            </a:r>
            <a:r>
              <a:rPr lang="en-US" dirty="0"/>
              <a:t> Studio. </a:t>
            </a:r>
            <a:r>
              <a:rPr lang="en-US" dirty="0" err="1"/>
              <a:t>SageMaker</a:t>
            </a:r>
            <a:r>
              <a:rPr lang="en-US" dirty="0"/>
              <a:t> also provides complete experiment management, data preparation, and pipeline automation and orchestration to help make data scientists more productive. </a:t>
            </a:r>
          </a:p>
          <a:p>
            <a:pPr marL="171450" indent="-171450">
              <a:buFont typeface="Arial" panose="020B0604020202020204" pitchFamily="34" charset="0"/>
              <a:buChar char="•"/>
            </a:pPr>
            <a:r>
              <a:rPr lang="en-US" dirty="0"/>
              <a:t>Now, if you have used a </a:t>
            </a:r>
            <a:r>
              <a:rPr lang="en-US" dirty="0" err="1"/>
              <a:t>Jupyter</a:t>
            </a:r>
            <a:r>
              <a:rPr lang="en-US" dirty="0"/>
              <a:t>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pPr marL="171450" indent="-171450">
              <a:buFont typeface="Arial" panose="020B0604020202020204" pitchFamily="34" charset="0"/>
              <a:buChar char="•"/>
            </a:pPr>
            <a:r>
              <a:rPr lang="en-US" dirty="0"/>
              <a:t>There are tools within </a:t>
            </a:r>
            <a:r>
              <a:rPr lang="en-US" dirty="0" err="1"/>
              <a:t>SageMaker</a:t>
            </a:r>
            <a:r>
              <a:rPr lang="en-US" dirty="0"/>
              <a:t> that help make data scientists more productive. What you’ll see is that this integrated workbench, sitting on managed infrastructure, is also enriched by a huge ecosystem of tools, all purpose-built for ML and designed from the ground up to work together.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8</a:t>
            </a:fld>
            <a:endParaRPr lang="en-US"/>
          </a:p>
        </p:txBody>
      </p:sp>
    </p:spTree>
    <p:extLst>
      <p:ext uri="{BB962C8B-B14F-4D97-AF65-F5344CB8AC3E}">
        <p14:creationId xmlns:p14="http://schemas.microsoft.com/office/powerpoint/2010/main" val="162484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As</a:t>
            </a:r>
            <a:r>
              <a:rPr lang="en-US" sz="1200" baseline="0" dirty="0">
                <a:solidFill>
                  <a:schemeClr val="bg1"/>
                </a:solidFill>
              </a:rPr>
              <a:t> mentioned,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B20620A-227D-4A9C-B954-7529B959CAC1}" type="slidenum">
              <a:rPr lang="en-US" smtClean="0"/>
              <a:t>9</a:t>
            </a:fld>
            <a:endParaRPr lang="en-US"/>
          </a:p>
        </p:txBody>
      </p:sp>
    </p:spTree>
    <p:extLst>
      <p:ext uri="{BB962C8B-B14F-4D97-AF65-F5344CB8AC3E}">
        <p14:creationId xmlns:p14="http://schemas.microsoft.com/office/powerpoint/2010/main" val="856480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7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7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3.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3.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3.xml"/><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3.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3.xml"/><Relationship Id="rId6" Type="http://schemas.microsoft.com/office/2007/relationships/hdphoto" Target="../media/hdphoto8.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9.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7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3024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3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00685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6266939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07954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7056079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643524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27194588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903287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878276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2287529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7112431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7904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624520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1382745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8244022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8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 y="251"/>
            <a:ext cx="9144001" cy="5143249"/>
          </a:xfrm>
          <a:prstGeom prst="rect">
            <a:avLst/>
          </a:prstGeom>
        </p:spPr>
      </p:pic>
    </p:spTree>
    <p:extLst>
      <p:ext uri="{BB962C8B-B14F-4D97-AF65-F5344CB8AC3E}">
        <p14:creationId xmlns:p14="http://schemas.microsoft.com/office/powerpoint/2010/main" val="33957965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0" y="-71"/>
            <a:ext cx="9144000" cy="5143571"/>
          </a:xfrm>
          <a:prstGeom prst="rect">
            <a:avLst/>
          </a:prstGeom>
        </p:spPr>
      </p:pic>
    </p:spTree>
    <p:extLst>
      <p:ext uri="{BB962C8B-B14F-4D97-AF65-F5344CB8AC3E}">
        <p14:creationId xmlns:p14="http://schemas.microsoft.com/office/powerpoint/2010/main" val="32964159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77325" y="177029"/>
            <a:ext cx="5130773" cy="4776716"/>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31170" y="1917942"/>
            <a:ext cx="5130773" cy="1294889"/>
          </a:xfrm>
          <a:prstGeom prst="rect">
            <a:avLst/>
          </a:prstGeom>
        </p:spPr>
      </p:pic>
    </p:spTree>
    <p:extLst>
      <p:ext uri="{BB962C8B-B14F-4D97-AF65-F5344CB8AC3E}">
        <p14:creationId xmlns:p14="http://schemas.microsoft.com/office/powerpoint/2010/main" val="33611080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6BD1FC-480B-444D-99C0-BC524805A4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988454" y="988454"/>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179361" y="2174013"/>
            <a:ext cx="5138651" cy="790627"/>
          </a:xfrm>
          <a:prstGeom prst="rect">
            <a:avLst/>
          </a:prstGeom>
        </p:spPr>
      </p:pic>
    </p:spTree>
    <p:extLst>
      <p:ext uri="{BB962C8B-B14F-4D97-AF65-F5344CB8AC3E}">
        <p14:creationId xmlns:p14="http://schemas.microsoft.com/office/powerpoint/2010/main" val="24631743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43A9BD-0C52-47A4-BCA9-D17AFFDF14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5064" y="415063"/>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4135" y="2015367"/>
            <a:ext cx="5145233" cy="1114498"/>
          </a:xfrm>
          <a:prstGeom prst="rect">
            <a:avLst/>
          </a:prstGeom>
        </p:spPr>
      </p:pic>
    </p:spTree>
    <p:extLst>
      <p:ext uri="{BB962C8B-B14F-4D97-AF65-F5344CB8AC3E}">
        <p14:creationId xmlns:p14="http://schemas.microsoft.com/office/powerpoint/2010/main" val="24550631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F031A-B254-4C2E-9CB8-7FA1B5846D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50008"/>
          <a:stretch/>
        </p:blipFill>
        <p:spPr>
          <a:xfrm rot="5400000">
            <a:off x="-571369" y="571370"/>
            <a:ext cx="5143500" cy="4000761"/>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86425" y="1985925"/>
            <a:ext cx="5143500" cy="1171652"/>
          </a:xfrm>
          <a:prstGeom prst="rect">
            <a:avLst/>
          </a:prstGeom>
        </p:spPr>
      </p:pic>
    </p:spTree>
    <p:extLst>
      <p:ext uri="{BB962C8B-B14F-4D97-AF65-F5344CB8AC3E}">
        <p14:creationId xmlns:p14="http://schemas.microsoft.com/office/powerpoint/2010/main" val="1289578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4637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83F5AF-AE96-428C-97EC-5E48D488C984}"/>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0" y="-71"/>
            <a:ext cx="9144000" cy="514357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Tree>
    <p:extLst>
      <p:ext uri="{BB962C8B-B14F-4D97-AF65-F5344CB8AC3E}">
        <p14:creationId xmlns:p14="http://schemas.microsoft.com/office/powerpoint/2010/main" val="4223254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297"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40663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152D8-DEEA-498C-9DAF-BC16FB06A9DD}"/>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23309790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3D6A8-B394-49D5-A369-9AF08DBB9E55}"/>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18869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186B1A-33E8-4E5E-B6CE-BDF6ABAF651F}"/>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42339690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7BC-E5D6-473D-B7DE-5E7B048E58FE}"/>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38704649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Flat Black">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A0640E-0130-9347-9C7D-172A3BA42CED}"/>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08844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7288132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0024-F4C6-490C-A67B-9EA0BC5E088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809560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8F42DB-59FF-4503-AF23-21DF62BB35C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8481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13017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ED8537-9A80-41DA-995A-6BAD6DE3BDA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19930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E0C70E-9211-4062-8AF8-D423CD674D6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017994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rot="10800000">
            <a:off x="0" y="-72"/>
            <a:ext cx="9144000" cy="5143571"/>
          </a:xfrm>
          <a:prstGeom prst="rect">
            <a:avLst/>
          </a:prstGeom>
        </p:spPr>
      </p:pic>
      <p:sp>
        <p:nvSpPr>
          <p:cNvPr id="8" name="Title 1">
            <a:extLst>
              <a:ext uri="{FF2B5EF4-FFF2-40B4-BE49-F238E27FC236}">
                <a16:creationId xmlns:a16="http://schemas.microsoft.com/office/drawing/2014/main" id="{92966E98-35F7-B449-A54F-EFC4BE931CFD}"/>
              </a:ext>
            </a:extLst>
          </p:cNvPr>
          <p:cNvSpPr>
            <a:spLocks noGrp="1"/>
          </p:cNvSpPr>
          <p:nvPr>
            <p:ph type="title" hasCustomPrompt="1"/>
          </p:nvPr>
        </p:nvSpPr>
        <p:spPr>
          <a:xfrm>
            <a:off x="476281" y="1384943"/>
            <a:ext cx="4467516" cy="752615"/>
          </a:xfrm>
          <a:prstGeom prst="rect">
            <a:avLst/>
          </a:prstGeom>
        </p:spPr>
        <p:txBody>
          <a:bodyPr/>
          <a:lstStyle>
            <a:lvl1pPr>
              <a:defRPr sz="3731" b="0" i="0">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Product name</a:t>
            </a:r>
          </a:p>
        </p:txBody>
      </p:sp>
      <p:sp>
        <p:nvSpPr>
          <p:cNvPr id="9" name="Text Placeholder 3">
            <a:extLst>
              <a:ext uri="{FF2B5EF4-FFF2-40B4-BE49-F238E27FC236}">
                <a16:creationId xmlns:a16="http://schemas.microsoft.com/office/drawing/2014/main" id="{175472A9-B3A5-5F4F-BE04-0D7C414D3A70}"/>
              </a:ext>
            </a:extLst>
          </p:cNvPr>
          <p:cNvSpPr>
            <a:spLocks noGrp="1"/>
          </p:cNvSpPr>
          <p:nvPr>
            <p:ph type="body" sz="quarter" idx="10" hasCustomPrompt="1"/>
          </p:nvPr>
        </p:nvSpPr>
        <p:spPr>
          <a:xfrm>
            <a:off x="476281" y="2379139"/>
            <a:ext cx="2962468" cy="752615"/>
          </a:xfrm>
          <a:prstGeom prst="rect">
            <a:avLst/>
          </a:prstGeom>
        </p:spPr>
        <p:txBody>
          <a:bodyPr/>
          <a:lstStyle>
            <a:lvl1pPr marL="0" indent="0">
              <a:lnSpc>
                <a:spcPct val="100000"/>
              </a:lnSpc>
              <a:buNone/>
              <a:defRPr sz="1238" b="0" i="0">
                <a:solidFill>
                  <a:schemeClr val="bg1"/>
                </a:solidFill>
                <a:latin typeface="Arial" panose="020B0604020202020204" pitchFamily="34" charset="0"/>
                <a:ea typeface="Amazon Ember Light" panose="020B0403020204020204" pitchFamily="34" charset="0"/>
                <a:cs typeface="Arial" panose="020B0604020202020204" pitchFamily="34" charset="0"/>
              </a:defRPr>
            </a:lvl1pPr>
            <a:lvl2pPr marL="20321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40643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60965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81287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Description</a:t>
            </a:r>
          </a:p>
        </p:txBody>
      </p:sp>
      <p:sp>
        <p:nvSpPr>
          <p:cNvPr id="12" name="Text Placeholder 11">
            <a:extLst>
              <a:ext uri="{FF2B5EF4-FFF2-40B4-BE49-F238E27FC236}">
                <a16:creationId xmlns:a16="http://schemas.microsoft.com/office/drawing/2014/main" id="{7053C641-B1CB-4E4A-AEF2-E34223FA8517}"/>
              </a:ext>
            </a:extLst>
          </p:cNvPr>
          <p:cNvSpPr>
            <a:spLocks noGrp="1"/>
          </p:cNvSpPr>
          <p:nvPr>
            <p:ph type="body" sz="quarter" idx="11" hasCustomPrompt="1"/>
          </p:nvPr>
        </p:nvSpPr>
        <p:spPr>
          <a:xfrm>
            <a:off x="476282" y="3407235"/>
            <a:ext cx="2714802" cy="321438"/>
          </a:xfrm>
          <a:prstGeom prst="rect">
            <a:avLst/>
          </a:prstGeom>
        </p:spPr>
        <p:txBody>
          <a:bodyPr/>
          <a:lstStyle>
            <a:lvl1pPr marL="0" indent="0">
              <a:buNone/>
              <a:defRPr sz="900" b="1" i="0" spc="113">
                <a:gradFill>
                  <a:gsLst>
                    <a:gs pos="100000">
                      <a:schemeClr val="accent3"/>
                    </a:gs>
                    <a:gs pos="0">
                      <a:schemeClr val="accent4"/>
                    </a:gs>
                  </a:gsLst>
                  <a:lin ang="2700000" scaled="0"/>
                </a:gradFill>
                <a:latin typeface="Arial" panose="020B0604020202020204" pitchFamily="34" charset="0"/>
                <a:ea typeface="Amazon Ember" panose="020B0603020204020204" pitchFamily="34" charset="0"/>
                <a:cs typeface="Arial" panose="020B0604020202020204" pitchFamily="34" charset="0"/>
              </a:defRPr>
            </a:lvl1pPr>
            <a:lvl2pPr marL="20321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40643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60965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81287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AVAILABILITY LINE</a:t>
            </a:r>
          </a:p>
        </p:txBody>
      </p:sp>
      <p:sp>
        <p:nvSpPr>
          <p:cNvPr id="13" name="Rectangle 12">
            <a:extLst>
              <a:ext uri="{FF2B5EF4-FFF2-40B4-BE49-F238E27FC236}">
                <a16:creationId xmlns:a16="http://schemas.microsoft.com/office/drawing/2014/main" id="{EB6AB603-6BD4-6944-9693-1FFB9CCD2332}"/>
              </a:ext>
            </a:extLst>
          </p:cNvPr>
          <p:cNvSpPr/>
          <p:nvPr userDrawn="1"/>
        </p:nvSpPr>
        <p:spPr>
          <a:xfrm>
            <a:off x="8251250" y="308077"/>
            <a:ext cx="647742" cy="439937"/>
          </a:xfrm>
          <a:prstGeom prst="rect">
            <a:avLst/>
          </a:prstGeom>
          <a:solidFill>
            <a:srgbClr val="000000">
              <a:alpha val="50196"/>
            </a:srgbClr>
          </a:solidFill>
          <a:ln w="28575">
            <a:gradFill flip="none" rotWithShape="1">
              <a:gsLst>
                <a:gs pos="0">
                  <a:schemeClr val="accent4"/>
                </a:gs>
                <a:gs pos="100000">
                  <a:schemeClr val="accent3"/>
                </a:gs>
              </a:gsLst>
              <a:lin ang="13500000" scaled="1"/>
              <a:tileRect/>
            </a:gra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750" b="1" spc="450" dirty="0">
                <a:solidFill>
                  <a:schemeClr val="bg1"/>
                </a:solidFill>
                <a:latin typeface="Arial" panose="020B0604020202020204" pitchFamily="34" charset="0"/>
                <a:ea typeface="Amazon Ember" panose="020B0603020204020204" pitchFamily="34" charset="0"/>
                <a:cs typeface="Arial" panose="020B0604020202020204" pitchFamily="34" charset="0"/>
              </a:rPr>
              <a:t> NEW!</a:t>
            </a:r>
          </a:p>
        </p:txBody>
      </p:sp>
    </p:spTree>
    <p:extLst>
      <p:ext uri="{BB962C8B-B14F-4D97-AF65-F5344CB8AC3E}">
        <p14:creationId xmlns:p14="http://schemas.microsoft.com/office/powerpoint/2010/main" val="40243123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D4172D-862D-41FD-B865-C95A987802D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002782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4D77D1-71E1-44B1-81AC-2A292E3ED91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12352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ABE186-3270-4ECC-8E4D-EEA1B72B6FB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740644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9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7BC0C9-9664-4589-B17F-F3AE2665078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561304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0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C4D097-8CF9-4111-9610-E0F559ED109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397837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4C34DE-1302-4324-8E4E-A3A8424F559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555827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97E148-6D05-4E7D-BE34-F54E2B90CCB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9965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6620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8E432-6AC5-4D0E-8851-1E43B30646E4}"/>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221668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917F86-315D-49DC-BAE0-E59664AB2E0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19891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BF6FF1-60FC-425D-8AFC-FF6D80C120C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764584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5EBB6B-5DD3-4F31-A8E7-870F4E9209F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120628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50F96-4E7A-0346-8733-5B7D9298B3A4}"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39835-66BB-F24B-B4A6-B710FB1FC8B1}" type="slidenum">
              <a:rPr lang="en-US" smtClean="0"/>
              <a:t>‹#›</a:t>
            </a:fld>
            <a:endParaRPr lang="en-US"/>
          </a:p>
        </p:txBody>
      </p:sp>
    </p:spTree>
    <p:extLst>
      <p:ext uri="{BB962C8B-B14F-4D97-AF65-F5344CB8AC3E}">
        <p14:creationId xmlns:p14="http://schemas.microsoft.com/office/powerpoint/2010/main" val="29071525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6" y="2067077"/>
            <a:ext cx="3659379" cy="914845"/>
          </a:xfrm>
          <a:prstGeom prst="rect">
            <a:avLst/>
          </a:prstGeom>
        </p:spPr>
      </p:pic>
    </p:spTree>
    <p:extLst>
      <p:ext uri="{BB962C8B-B14F-4D97-AF65-F5344CB8AC3E}">
        <p14:creationId xmlns:p14="http://schemas.microsoft.com/office/powerpoint/2010/main" val="32186283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5681321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9994463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639303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5139243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3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8"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8"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53657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404" cy="1795876"/>
          </a:xfrm>
          <a:prstGeom prst="rect">
            <a:avLst/>
          </a:prstGeo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a:lvl1pPr>
            <a:lvl2pPr marL="466418" indent="-214308">
              <a:spcAft>
                <a:spcPts val="500"/>
              </a:spcAft>
              <a:buFont typeface="Arial" panose="020B0604020202020204" pitchFamily="34" charset="0"/>
              <a:buChar char="•"/>
              <a:defRPr/>
            </a:lvl2pPr>
            <a:lvl3pPr marL="634493" indent="-214308">
              <a:spcAft>
                <a:spcPts val="500"/>
              </a:spcAft>
              <a:buFont typeface="Arial" panose="020B0604020202020204" pitchFamily="34" charset="0"/>
              <a:buChar char="•"/>
              <a:defRPr/>
            </a:lvl3pPr>
            <a:lvl4pPr marL="802566" indent="-214308">
              <a:spcAft>
                <a:spcPts val="500"/>
              </a:spcAft>
              <a:buFont typeface="Arial" panose="020B0604020202020204" pitchFamily="34" charset="0"/>
              <a:buChar char="•"/>
              <a:defRPr/>
            </a:lvl4pPr>
            <a:lvl5pPr marL="970640" indent="-214308">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85790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1305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23799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1"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1"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3075179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40"/>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2"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01941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1"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6513010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2804329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9519362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6614181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5002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240206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77510132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4497343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5"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81"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731398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6"/>
            <a:ext cx="6250781" cy="2002036"/>
          </a:xfrm>
        </p:spPr>
        <p:txBody>
          <a:bodyPr lIns="182880" tIns="146304" rIns="182880" bIns="146304"/>
          <a:lstStyle>
            <a:lvl1pPr marL="107153" indent="-107153"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9" y="3525403"/>
            <a:ext cx="3876080" cy="537840"/>
          </a:xfrm>
        </p:spPr>
        <p:txBody>
          <a:bodyPr lIns="182880" tIns="146304" rIns="182880" bIns="146304"/>
          <a:lstStyle>
            <a:lvl1pPr marL="142871"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9" y="3876676"/>
            <a:ext cx="3876080" cy="537840"/>
          </a:xfrm>
        </p:spPr>
        <p:txBody>
          <a:bodyPr lIns="182880" tIns="146304" rIns="182880" bIns="146304"/>
          <a:lstStyle>
            <a:lvl1pPr marL="142871"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42580596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2"/>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7397354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4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2" name="Group 31">
            <a:extLst>
              <a:ext uri="{FF2B5EF4-FFF2-40B4-BE49-F238E27FC236}">
                <a16:creationId xmlns:a16="http://schemas.microsoft.com/office/drawing/2014/main" id="{5DDD7716-BC27-403A-A087-496C8B6B5923}"/>
              </a:ext>
            </a:extLst>
          </p:cNvPr>
          <p:cNvGrpSpPr/>
          <p:nvPr userDrawn="1"/>
        </p:nvGrpSpPr>
        <p:grpSpPr>
          <a:xfrm>
            <a:off x="512042" y="982643"/>
            <a:ext cx="2897908" cy="810256"/>
            <a:chOff x="3719413" y="-685800"/>
            <a:chExt cx="2452786" cy="685800"/>
          </a:xfrm>
        </p:grpSpPr>
        <p:sp>
          <p:nvSpPr>
            <p:cNvPr id="33" name="Freeform: Shape 32">
              <a:extLst>
                <a:ext uri="{FF2B5EF4-FFF2-40B4-BE49-F238E27FC236}">
                  <a16:creationId xmlns:a16="http://schemas.microsoft.com/office/drawing/2014/main" id="{12A609A9-93FC-473D-8609-95BAFEB01C3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4" name="Graphic 1">
              <a:extLst>
                <a:ext uri="{FF2B5EF4-FFF2-40B4-BE49-F238E27FC236}">
                  <a16:creationId xmlns:a16="http://schemas.microsoft.com/office/drawing/2014/main" id="{71E87C7D-A2CC-486E-88D1-ECFAC21DECF8}"/>
                </a:ext>
              </a:extLst>
            </p:cNvPr>
            <p:cNvGrpSpPr/>
            <p:nvPr/>
          </p:nvGrpSpPr>
          <p:grpSpPr>
            <a:xfrm>
              <a:off x="3719413" y="-258754"/>
              <a:ext cx="1146331" cy="258754"/>
              <a:chOff x="3719413" y="-258754"/>
              <a:chExt cx="1146331" cy="258754"/>
            </a:xfrm>
            <a:solidFill>
              <a:srgbClr val="FD9700"/>
            </a:solidFill>
          </p:grpSpPr>
          <p:sp>
            <p:nvSpPr>
              <p:cNvPr id="51" name="Freeform: Shape 50">
                <a:extLst>
                  <a:ext uri="{FF2B5EF4-FFF2-40B4-BE49-F238E27FC236}">
                    <a16:creationId xmlns:a16="http://schemas.microsoft.com/office/drawing/2014/main" id="{0BEB815A-5857-44A9-8E08-13F9333FC23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297516F-F69E-4CAE-BC37-A5DEC10A72AF}"/>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5" name="Graphic 1">
              <a:extLst>
                <a:ext uri="{FF2B5EF4-FFF2-40B4-BE49-F238E27FC236}">
                  <a16:creationId xmlns:a16="http://schemas.microsoft.com/office/drawing/2014/main" id="{E186E48A-95CE-4AE7-BED7-61D49041CE75}"/>
                </a:ext>
              </a:extLst>
            </p:cNvPr>
            <p:cNvGrpSpPr/>
            <p:nvPr/>
          </p:nvGrpSpPr>
          <p:grpSpPr>
            <a:xfrm>
              <a:off x="5071109" y="-680084"/>
              <a:ext cx="1101090" cy="626745"/>
              <a:chOff x="5071109" y="-680084"/>
              <a:chExt cx="1101090" cy="626745"/>
            </a:xfrm>
            <a:solidFill>
              <a:schemeClr val="tx1"/>
            </a:solidFill>
          </p:grpSpPr>
          <p:sp>
            <p:nvSpPr>
              <p:cNvPr id="36" name="Freeform: Shape 35">
                <a:extLst>
                  <a:ext uri="{FF2B5EF4-FFF2-40B4-BE49-F238E27FC236}">
                    <a16:creationId xmlns:a16="http://schemas.microsoft.com/office/drawing/2014/main" id="{CB353417-8DBA-4DAC-AB59-0D50E05E96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395307-9DEB-4080-8CEE-412E6E493A16}"/>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6B686B-BF25-4AC2-9793-B588277C1534}"/>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A31EE9-EDA3-46A8-A3DA-B91CB057047B}"/>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7707BE1-DF0F-4A90-9769-7B894DCE518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FD44DBD-E9ED-4C31-BFBF-A40074E545A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19668D-4429-49D5-8BF5-76982A9BB4A1}"/>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B73321-E3E6-4923-8047-198621C1EB2B}"/>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50B0DD-EDA8-492B-B9FA-FA975CB6480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B405609-C255-41AB-9E85-0791B71C3795}"/>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A1E5B2A-C35D-4346-8B59-D9BF7E64C7B4}"/>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41594A5-81B5-4681-9239-FF633ACAC1F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25FD3A1-4632-4413-983F-D40F158E9C4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BE41AA5-AF85-4D7E-AC9F-21A0F8DE9768}"/>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94D846C-BCFC-4E5C-AD85-810EEAB4980E}"/>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862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8" name="Group 7">
            <a:extLst>
              <a:ext uri="{FF2B5EF4-FFF2-40B4-BE49-F238E27FC236}">
                <a16:creationId xmlns:a16="http://schemas.microsoft.com/office/drawing/2014/main" id="{687E2393-3A1C-42B7-A788-A7A9F31C34F8}"/>
              </a:ext>
            </a:extLst>
          </p:cNvPr>
          <p:cNvGrpSpPr/>
          <p:nvPr userDrawn="1"/>
        </p:nvGrpSpPr>
        <p:grpSpPr>
          <a:xfrm>
            <a:off x="512042" y="982643"/>
            <a:ext cx="2897908" cy="810256"/>
            <a:chOff x="3719413" y="-685800"/>
            <a:chExt cx="2452786" cy="685800"/>
          </a:xfrm>
        </p:grpSpPr>
        <p:sp>
          <p:nvSpPr>
            <p:cNvPr id="10" name="Freeform: Shape 9">
              <a:extLst>
                <a:ext uri="{FF2B5EF4-FFF2-40B4-BE49-F238E27FC236}">
                  <a16:creationId xmlns:a16="http://schemas.microsoft.com/office/drawing/2014/main" id="{6AF12829-22EE-4767-A6C5-0C47B2B31394}"/>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1" name="Graphic 1">
              <a:extLst>
                <a:ext uri="{FF2B5EF4-FFF2-40B4-BE49-F238E27FC236}">
                  <a16:creationId xmlns:a16="http://schemas.microsoft.com/office/drawing/2014/main" id="{3A4EE953-F07F-48BE-AEBE-E085F202928F}"/>
                </a:ext>
              </a:extLst>
            </p:cNvPr>
            <p:cNvGrpSpPr/>
            <p:nvPr/>
          </p:nvGrpSpPr>
          <p:grpSpPr>
            <a:xfrm>
              <a:off x="3719413" y="-258754"/>
              <a:ext cx="1146331" cy="258754"/>
              <a:chOff x="3719413" y="-258754"/>
              <a:chExt cx="1146331" cy="258754"/>
            </a:xfrm>
            <a:solidFill>
              <a:srgbClr val="FD9700"/>
            </a:solidFill>
          </p:grpSpPr>
          <p:sp>
            <p:nvSpPr>
              <p:cNvPr id="30" name="Freeform: Shape 29">
                <a:extLst>
                  <a:ext uri="{FF2B5EF4-FFF2-40B4-BE49-F238E27FC236}">
                    <a16:creationId xmlns:a16="http://schemas.microsoft.com/office/drawing/2014/main" id="{5EE84BCA-F89B-4193-9F03-B792F1C38453}"/>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4F314B1-24C4-4A02-A28E-6A0F5DA871F3}"/>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2" name="Graphic 1">
              <a:extLst>
                <a:ext uri="{FF2B5EF4-FFF2-40B4-BE49-F238E27FC236}">
                  <a16:creationId xmlns:a16="http://schemas.microsoft.com/office/drawing/2014/main" id="{BA142898-D96D-4C4D-B285-733C26C1A63A}"/>
                </a:ext>
              </a:extLst>
            </p:cNvPr>
            <p:cNvGrpSpPr/>
            <p:nvPr/>
          </p:nvGrpSpPr>
          <p:grpSpPr>
            <a:xfrm>
              <a:off x="5071109" y="-680084"/>
              <a:ext cx="1101090" cy="626745"/>
              <a:chOff x="5071109" y="-680084"/>
              <a:chExt cx="1101090" cy="626745"/>
            </a:xfrm>
            <a:solidFill>
              <a:schemeClr val="tx1"/>
            </a:solidFill>
          </p:grpSpPr>
          <p:sp>
            <p:nvSpPr>
              <p:cNvPr id="14" name="Freeform: Shape 13">
                <a:extLst>
                  <a:ext uri="{FF2B5EF4-FFF2-40B4-BE49-F238E27FC236}">
                    <a16:creationId xmlns:a16="http://schemas.microsoft.com/office/drawing/2014/main" id="{DBA206C2-F63E-4093-B454-065C900CC0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752F34E-E21C-4795-9EDA-CB8E21020623}"/>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58E6748-742C-4F8A-A235-D971903E9709}"/>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C62ED7-9286-4966-8FA1-29842125DF63}"/>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CBBF67-85C7-42FB-A6E5-63A04EC37426}"/>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9F31B76-31A9-4FE5-9FCC-611E70B29AC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71F0DD-2519-404B-8573-B614CC6328FE}"/>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9C002AC-ADA9-44B8-AC98-C8CC941C6BF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9CDC87-57A8-44EF-B36F-32B567900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840FAB7-1D5D-433A-945B-ACE89E8D4371}"/>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249735B-6775-4E59-9F51-D48A28AE1C9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FAA2DFF-50B4-4E29-993E-9193A316CF0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6134593-0303-4AA0-97FA-ECB063C44E8E}"/>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2CF68D2-C74C-486C-B009-A82BFC0E0CF0}"/>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7617DC9-3447-4502-A596-9CF714BFBB92}"/>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161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8" name="Group 37">
            <a:extLst>
              <a:ext uri="{FF2B5EF4-FFF2-40B4-BE49-F238E27FC236}">
                <a16:creationId xmlns:a16="http://schemas.microsoft.com/office/drawing/2014/main" id="{9786CF63-965D-4A72-9D82-93D368AC9B6F}"/>
              </a:ext>
            </a:extLst>
          </p:cNvPr>
          <p:cNvGrpSpPr/>
          <p:nvPr userDrawn="1"/>
        </p:nvGrpSpPr>
        <p:grpSpPr>
          <a:xfrm>
            <a:off x="457201" y="413755"/>
            <a:ext cx="1233514" cy="344891"/>
            <a:chOff x="3719413" y="-685800"/>
            <a:chExt cx="2452786" cy="685800"/>
          </a:xfrm>
        </p:grpSpPr>
        <p:sp>
          <p:nvSpPr>
            <p:cNvPr id="39" name="Freeform: Shape 38">
              <a:extLst>
                <a:ext uri="{FF2B5EF4-FFF2-40B4-BE49-F238E27FC236}">
                  <a16:creationId xmlns:a16="http://schemas.microsoft.com/office/drawing/2014/main" id="{904DD2BB-3AEF-4BB1-A58E-E898BBBF0B3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40" name="Graphic 1">
              <a:extLst>
                <a:ext uri="{FF2B5EF4-FFF2-40B4-BE49-F238E27FC236}">
                  <a16:creationId xmlns:a16="http://schemas.microsoft.com/office/drawing/2014/main" id="{61E933D6-86F4-49B3-A58D-86C59A30C93A}"/>
                </a:ext>
              </a:extLst>
            </p:cNvPr>
            <p:cNvGrpSpPr/>
            <p:nvPr/>
          </p:nvGrpSpPr>
          <p:grpSpPr>
            <a:xfrm>
              <a:off x="3719413" y="-258754"/>
              <a:ext cx="1146331" cy="258754"/>
              <a:chOff x="3719413" y="-258754"/>
              <a:chExt cx="1146331" cy="258754"/>
            </a:xfrm>
            <a:solidFill>
              <a:srgbClr val="FD9700"/>
            </a:solidFill>
          </p:grpSpPr>
          <p:sp>
            <p:nvSpPr>
              <p:cNvPr id="57" name="Freeform: Shape 56">
                <a:extLst>
                  <a:ext uri="{FF2B5EF4-FFF2-40B4-BE49-F238E27FC236}">
                    <a16:creationId xmlns:a16="http://schemas.microsoft.com/office/drawing/2014/main" id="{B227A4C0-CB1A-4A65-9B95-DEC89BE6FA42}"/>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65E433-6418-48D4-BE74-8FA2F5F7A829}"/>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41" name="Graphic 1">
              <a:extLst>
                <a:ext uri="{FF2B5EF4-FFF2-40B4-BE49-F238E27FC236}">
                  <a16:creationId xmlns:a16="http://schemas.microsoft.com/office/drawing/2014/main" id="{2A506B6F-1720-4A53-A7D4-C115C8EA8C81}"/>
                </a:ext>
              </a:extLst>
            </p:cNvPr>
            <p:cNvGrpSpPr/>
            <p:nvPr/>
          </p:nvGrpSpPr>
          <p:grpSpPr>
            <a:xfrm>
              <a:off x="5071109" y="-680084"/>
              <a:ext cx="1101090" cy="626745"/>
              <a:chOff x="5071109" y="-680084"/>
              <a:chExt cx="1101090" cy="626745"/>
            </a:xfrm>
            <a:solidFill>
              <a:schemeClr val="tx1"/>
            </a:solidFill>
          </p:grpSpPr>
          <p:sp>
            <p:nvSpPr>
              <p:cNvPr id="42" name="Freeform: Shape 41">
                <a:extLst>
                  <a:ext uri="{FF2B5EF4-FFF2-40B4-BE49-F238E27FC236}">
                    <a16:creationId xmlns:a16="http://schemas.microsoft.com/office/drawing/2014/main" id="{DBFE8608-5360-40F8-B715-905B85F6223D}"/>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A1A6F4-F433-4EDD-B41E-645B0A716F82}"/>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8303797-41AB-4C87-BE84-9C274056698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7C09F51-A0EA-4BD5-8E68-110AEC460258}"/>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B7605B5-B1E2-4935-A047-88614315A21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9406FBD-6DC6-4D1A-82F6-F9800C1666BC}"/>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F54732-0399-449B-8CD3-C361DC1E7F3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E6F875-F617-4CCA-BD92-79F36E2A95A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18ECF7-3B3C-41D3-9416-06E906CCB935}"/>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EA67139-A866-4F3F-BCA1-B51D2827D9ED}"/>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B4FDE57-7567-4F48-B3FC-C3EE3B70EA65}"/>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37E0CC1-D422-4CBE-8545-166541E84C3B}"/>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4EA9988-C3B0-4F65-A521-6CD5C0964FDF}"/>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368E202-0620-4D4B-AE48-CF684D1210B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CE94F7-6774-4C0D-8025-EC0F8AED1CFA}"/>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3565145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3" name="Group 12">
            <a:extLst>
              <a:ext uri="{FF2B5EF4-FFF2-40B4-BE49-F238E27FC236}">
                <a16:creationId xmlns:a16="http://schemas.microsoft.com/office/drawing/2014/main" id="{4DE37884-5160-412B-89F2-8228C6A93938}"/>
              </a:ext>
            </a:extLst>
          </p:cNvPr>
          <p:cNvGrpSpPr/>
          <p:nvPr userDrawn="1"/>
        </p:nvGrpSpPr>
        <p:grpSpPr>
          <a:xfrm>
            <a:off x="457201" y="413755"/>
            <a:ext cx="1233514" cy="344891"/>
            <a:chOff x="3719413" y="-685800"/>
            <a:chExt cx="2452786" cy="685800"/>
          </a:xfrm>
        </p:grpSpPr>
        <p:sp>
          <p:nvSpPr>
            <p:cNvPr id="14" name="Freeform: Shape 13">
              <a:extLst>
                <a:ext uri="{FF2B5EF4-FFF2-40B4-BE49-F238E27FC236}">
                  <a16:creationId xmlns:a16="http://schemas.microsoft.com/office/drawing/2014/main" id="{0F225793-BAFB-41B1-B368-D5AEDB2DB3D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9" name="Graphic 1">
              <a:extLst>
                <a:ext uri="{FF2B5EF4-FFF2-40B4-BE49-F238E27FC236}">
                  <a16:creationId xmlns:a16="http://schemas.microsoft.com/office/drawing/2014/main" id="{EFD50EDD-76E6-494D-9DDD-A593B1B4BAC9}"/>
                </a:ext>
              </a:extLst>
            </p:cNvPr>
            <p:cNvGrpSpPr/>
            <p:nvPr/>
          </p:nvGrpSpPr>
          <p:grpSpPr>
            <a:xfrm>
              <a:off x="3719413" y="-258754"/>
              <a:ext cx="1146331" cy="258754"/>
              <a:chOff x="3719413" y="-258754"/>
              <a:chExt cx="1146331" cy="258754"/>
            </a:xfrm>
            <a:solidFill>
              <a:srgbClr val="FD9700"/>
            </a:solidFill>
          </p:grpSpPr>
          <p:sp>
            <p:nvSpPr>
              <p:cNvPr id="36" name="Freeform: Shape 35">
                <a:extLst>
                  <a:ext uri="{FF2B5EF4-FFF2-40B4-BE49-F238E27FC236}">
                    <a16:creationId xmlns:a16="http://schemas.microsoft.com/office/drawing/2014/main" id="{E6AA121D-E99E-4578-A959-FEEB6A43FE7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59829E-0D7C-476B-B37A-57840CF40A96}"/>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20" name="Graphic 1">
              <a:extLst>
                <a:ext uri="{FF2B5EF4-FFF2-40B4-BE49-F238E27FC236}">
                  <a16:creationId xmlns:a16="http://schemas.microsoft.com/office/drawing/2014/main" id="{2A3A2D26-1DE5-4405-A6F5-6B7D1A001571}"/>
                </a:ext>
              </a:extLst>
            </p:cNvPr>
            <p:cNvGrpSpPr/>
            <p:nvPr/>
          </p:nvGrpSpPr>
          <p:grpSpPr>
            <a:xfrm>
              <a:off x="5071109" y="-680084"/>
              <a:ext cx="1101090" cy="626745"/>
              <a:chOff x="5071109" y="-680084"/>
              <a:chExt cx="1101090" cy="626745"/>
            </a:xfrm>
            <a:solidFill>
              <a:schemeClr val="tx1"/>
            </a:solidFill>
          </p:grpSpPr>
          <p:sp>
            <p:nvSpPr>
              <p:cNvPr id="21" name="Freeform: Shape 20">
                <a:extLst>
                  <a:ext uri="{FF2B5EF4-FFF2-40B4-BE49-F238E27FC236}">
                    <a16:creationId xmlns:a16="http://schemas.microsoft.com/office/drawing/2014/main" id="{02A8B60D-17AC-404A-8774-7CE532AA0E2E}"/>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DC9E53F-6B8E-4191-AF2B-9544C0BF7A5B}"/>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BB6EEA0-8B67-40AE-8252-2A401864176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592D14B-3B05-443D-8C67-4CAE3195EBB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5BFF840-4D9E-4049-9B9B-756FFEF2770A}"/>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333467-A592-40F1-AFA2-30550F49162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DB5ACD0-1BF5-43D2-858D-C04CC5B3A0E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AF144-59B3-4A2D-A22C-0441BCFC6B6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7AC7060-D102-499B-AEEC-2633909CC341}"/>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AAB3874-9FD6-46FC-8C6F-D85CF197B72C}"/>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8FFC5F-3E3F-4B0A-9C03-94B0851A530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85D999F-3934-45D4-A3F5-C61BC6B0F018}"/>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39143B-4AF0-44DB-99BE-B9DDD3A714D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FA7FF11-0BC5-4C7E-A930-8752C049789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FC59B52-E55A-4289-AB5E-875E9CDB01A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253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52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DCCA0E8E-9058-4EE5-A93B-3130C87EB4C2}"/>
              </a:ext>
            </a:extLst>
          </p:cNvPr>
          <p:cNvGrpSpPr/>
          <p:nvPr userDrawn="1"/>
        </p:nvGrpSpPr>
        <p:grpSpPr>
          <a:xfrm>
            <a:off x="457201" y="4786493"/>
            <a:ext cx="738851" cy="206583"/>
            <a:chOff x="3719413" y="-685800"/>
            <a:chExt cx="2452786" cy="685800"/>
          </a:xfrm>
        </p:grpSpPr>
        <p:sp>
          <p:nvSpPr>
            <p:cNvPr id="11" name="Freeform: Shape 10">
              <a:extLst>
                <a:ext uri="{FF2B5EF4-FFF2-40B4-BE49-F238E27FC236}">
                  <a16:creationId xmlns:a16="http://schemas.microsoft.com/office/drawing/2014/main" id="{5865ED4F-F8CF-4B07-927E-D71E0605C77C}"/>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4" name="Graphic 1">
              <a:extLst>
                <a:ext uri="{FF2B5EF4-FFF2-40B4-BE49-F238E27FC236}">
                  <a16:creationId xmlns:a16="http://schemas.microsoft.com/office/drawing/2014/main" id="{2BEAF255-527C-456E-8166-7F81BAA41274}"/>
                </a:ext>
              </a:extLst>
            </p:cNvPr>
            <p:cNvGrpSpPr/>
            <p:nvPr/>
          </p:nvGrpSpPr>
          <p:grpSpPr>
            <a:xfrm>
              <a:off x="3719413" y="-258754"/>
              <a:ext cx="1146331" cy="258754"/>
              <a:chOff x="3719413" y="-258754"/>
              <a:chExt cx="1146331" cy="258754"/>
            </a:xfrm>
            <a:solidFill>
              <a:srgbClr val="FD9700"/>
            </a:solidFill>
          </p:grpSpPr>
          <p:sp>
            <p:nvSpPr>
              <p:cNvPr id="31" name="Freeform: Shape 30">
                <a:extLst>
                  <a:ext uri="{FF2B5EF4-FFF2-40B4-BE49-F238E27FC236}">
                    <a16:creationId xmlns:a16="http://schemas.microsoft.com/office/drawing/2014/main" id="{EEF701BB-2F64-4CED-A015-6F7BCEFE7278}"/>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F53292F-3558-46A1-A65A-2D689417C4F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5" name="Graphic 1">
              <a:extLst>
                <a:ext uri="{FF2B5EF4-FFF2-40B4-BE49-F238E27FC236}">
                  <a16:creationId xmlns:a16="http://schemas.microsoft.com/office/drawing/2014/main" id="{F232D244-4860-492C-8DCB-FCD356710A5D}"/>
                </a:ext>
              </a:extLst>
            </p:cNvPr>
            <p:cNvGrpSpPr/>
            <p:nvPr/>
          </p:nvGrpSpPr>
          <p:grpSpPr>
            <a:xfrm>
              <a:off x="5071109" y="-680084"/>
              <a:ext cx="1101090" cy="626745"/>
              <a:chOff x="5071109" y="-680084"/>
              <a:chExt cx="1101090" cy="626745"/>
            </a:xfrm>
            <a:solidFill>
              <a:schemeClr val="tx1"/>
            </a:solidFill>
          </p:grpSpPr>
          <p:sp>
            <p:nvSpPr>
              <p:cNvPr id="16" name="Freeform: Shape 15">
                <a:extLst>
                  <a:ext uri="{FF2B5EF4-FFF2-40B4-BE49-F238E27FC236}">
                    <a16:creationId xmlns:a16="http://schemas.microsoft.com/office/drawing/2014/main" id="{60AC587D-1572-4345-8604-3ADAA6E1C59A}"/>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AC62948-A424-4D21-BB63-E98354579D1E}"/>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2FF8ED6-E788-4228-A37F-6E61E53F8878}"/>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A70F5F3-0337-42B4-B69A-0B0B50EB567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E94EC09-24C3-4D2A-AC33-F794BE707F52}"/>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09C952-8E2B-4161-8CEA-614AAC96EF6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0ECF49-4952-4A4A-9E77-8D147B2C7648}"/>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2AD4FF3-B92A-4042-8C6B-A0BB0DA46665}"/>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B11B2D-E73B-4E62-9947-B174DB1F1B6E}"/>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D0E5402-A1D6-4F2A-96D4-07ECC17FB99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90328E-8BC3-4507-A02C-E379BFD13A1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DCC8244-3B8F-4FCE-8EE7-F8754B2B0E49}"/>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2D0D82B-8ADF-490C-BF1D-8470D8086665}"/>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91B1D81-7499-40F1-A972-E840BB8A7C1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5EF79CC-90FF-437F-A009-52DBD31A6B37}"/>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61282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1" name="Group 10">
            <a:extLst>
              <a:ext uri="{FF2B5EF4-FFF2-40B4-BE49-F238E27FC236}">
                <a16:creationId xmlns:a16="http://schemas.microsoft.com/office/drawing/2014/main" id="{7AE4ED69-06CE-4125-A31C-4BDD41C37ED6}"/>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C869E5ED-8A23-4894-A981-47D0C670CD1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6" name="Graphic 1">
              <a:extLst>
                <a:ext uri="{FF2B5EF4-FFF2-40B4-BE49-F238E27FC236}">
                  <a16:creationId xmlns:a16="http://schemas.microsoft.com/office/drawing/2014/main" id="{D33BC442-D9AD-40BC-9761-4F474B7DF758}"/>
                </a:ext>
              </a:extLst>
            </p:cNvPr>
            <p:cNvGrpSpPr/>
            <p:nvPr/>
          </p:nvGrpSpPr>
          <p:grpSpPr>
            <a:xfrm>
              <a:off x="3719413" y="-258754"/>
              <a:ext cx="1146331" cy="258754"/>
              <a:chOff x="3719413" y="-258754"/>
              <a:chExt cx="1146331" cy="258754"/>
            </a:xfrm>
            <a:solidFill>
              <a:srgbClr val="FD9700"/>
            </a:solidFill>
          </p:grpSpPr>
          <p:sp>
            <p:nvSpPr>
              <p:cNvPr id="33" name="Freeform: Shape 32">
                <a:extLst>
                  <a:ext uri="{FF2B5EF4-FFF2-40B4-BE49-F238E27FC236}">
                    <a16:creationId xmlns:a16="http://schemas.microsoft.com/office/drawing/2014/main" id="{992DF922-9E8E-467F-94DD-A5E9755AC3F7}"/>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8BA32B-6752-469D-ADCF-258B6CB0CA8B}"/>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7" name="Graphic 1">
              <a:extLst>
                <a:ext uri="{FF2B5EF4-FFF2-40B4-BE49-F238E27FC236}">
                  <a16:creationId xmlns:a16="http://schemas.microsoft.com/office/drawing/2014/main" id="{7F38891F-D2E1-4E73-836E-780C11CD4BF1}"/>
                </a:ext>
              </a:extLst>
            </p:cNvPr>
            <p:cNvGrpSpPr/>
            <p:nvPr/>
          </p:nvGrpSpPr>
          <p:grpSpPr>
            <a:xfrm>
              <a:off x="5071109" y="-680084"/>
              <a:ext cx="1101090" cy="626745"/>
              <a:chOff x="5071109" y="-680084"/>
              <a:chExt cx="1101090" cy="626745"/>
            </a:xfrm>
            <a:solidFill>
              <a:schemeClr val="tx1"/>
            </a:solidFill>
          </p:grpSpPr>
          <p:sp>
            <p:nvSpPr>
              <p:cNvPr id="18" name="Freeform: Shape 17">
                <a:extLst>
                  <a:ext uri="{FF2B5EF4-FFF2-40B4-BE49-F238E27FC236}">
                    <a16:creationId xmlns:a16="http://schemas.microsoft.com/office/drawing/2014/main" id="{581FA74A-1234-4579-8974-87F8EC3C3769}"/>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8F14800-7A09-420F-A3F1-30109240B27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273A88-3493-4B48-A05C-1BDC44524BB1}"/>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CECDF33-0E0F-42C7-A871-2F61CA0613C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D92B024-238C-4A72-9596-D03F6214A34D}"/>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3AC0F9-305D-45BD-B83A-F9AFEB546F7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15B638-8921-499A-AED3-95DC1CEB8A16}"/>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C1D203E-0539-4029-AA6B-C37AE35BA8C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E53B19-C872-4FB5-9A95-6138F7D3828F}"/>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82D700-5C28-420E-A0B9-E39EB1E13827}"/>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F94F6E8-0583-4154-827D-64410B3D94F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C5584C-9F98-499C-8ACD-5D1835A48B4F}"/>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E088086-A3F8-4554-8442-1C8940028F8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6116A51-2997-45E7-B6C5-BC3CB27378CF}"/>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DC429DC-67C3-4BA3-94FB-5BED93D777F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42028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618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94063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Tree>
    <p:extLst>
      <p:ext uri="{BB962C8B-B14F-4D97-AF65-F5344CB8AC3E}">
        <p14:creationId xmlns:p14="http://schemas.microsoft.com/office/powerpoint/2010/main" val="38121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62732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4228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8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28110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FA22FD68-698D-4983-84E2-EE6FF1BBD494}"/>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E2D81371-72B1-4B3F-8B2B-685BF78D6506}"/>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5" name="Graphic 1">
              <a:extLst>
                <a:ext uri="{FF2B5EF4-FFF2-40B4-BE49-F238E27FC236}">
                  <a16:creationId xmlns:a16="http://schemas.microsoft.com/office/drawing/2014/main" id="{B3739BB9-11AD-4C9E-A4FD-BDD5198F9FBC}"/>
                </a:ext>
              </a:extLst>
            </p:cNvPr>
            <p:cNvGrpSpPr/>
            <p:nvPr/>
          </p:nvGrpSpPr>
          <p:grpSpPr>
            <a:xfrm>
              <a:off x="3719413" y="-258754"/>
              <a:ext cx="1146331" cy="258754"/>
              <a:chOff x="3719413" y="-258754"/>
              <a:chExt cx="1146331" cy="258754"/>
            </a:xfrm>
            <a:solidFill>
              <a:srgbClr val="FD9700"/>
            </a:solidFill>
          </p:grpSpPr>
          <p:sp>
            <p:nvSpPr>
              <p:cNvPr id="32" name="Freeform: Shape 31">
                <a:extLst>
                  <a:ext uri="{FF2B5EF4-FFF2-40B4-BE49-F238E27FC236}">
                    <a16:creationId xmlns:a16="http://schemas.microsoft.com/office/drawing/2014/main" id="{3947B798-4F61-449D-BD6E-3454821B2EF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263992B-C90B-4E3B-9BBD-6205792C4F0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6" name="Graphic 1">
              <a:extLst>
                <a:ext uri="{FF2B5EF4-FFF2-40B4-BE49-F238E27FC236}">
                  <a16:creationId xmlns:a16="http://schemas.microsoft.com/office/drawing/2014/main" id="{5CA72CFA-FF47-4D0F-883E-E6D2E9EE162F}"/>
                </a:ext>
              </a:extLst>
            </p:cNvPr>
            <p:cNvGrpSpPr/>
            <p:nvPr/>
          </p:nvGrpSpPr>
          <p:grpSpPr>
            <a:xfrm>
              <a:off x="5071109" y="-680084"/>
              <a:ext cx="1101090" cy="626745"/>
              <a:chOff x="5071109" y="-680084"/>
              <a:chExt cx="1101090" cy="626745"/>
            </a:xfrm>
            <a:solidFill>
              <a:schemeClr val="tx1"/>
            </a:solidFill>
          </p:grpSpPr>
          <p:sp>
            <p:nvSpPr>
              <p:cNvPr id="17" name="Freeform: Shape 16">
                <a:extLst>
                  <a:ext uri="{FF2B5EF4-FFF2-40B4-BE49-F238E27FC236}">
                    <a16:creationId xmlns:a16="http://schemas.microsoft.com/office/drawing/2014/main" id="{4079E3B5-B882-410D-9D56-F467CAA2F23F}"/>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EBD48E3-17EE-4A88-856A-15FBE0D3880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0B4DD7-360B-40F6-B6F9-35884807087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53D4166-1AC7-4962-9838-7CD79835742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33EA83-4832-4A4D-85D1-6C66D5551999}"/>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4BB392-CDAB-4284-BF79-F9B4D3F9B2A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AE52327-0757-4033-9BAC-BFD12B159E4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2A6689D-20C2-4691-8B84-9A1E0848FE1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5E5E5E-F5DE-4496-A505-3B6F7ABCE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B4021BB-D1B3-4F2E-B777-E9D8892A32EB}"/>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6FA93E-0DD3-4FF2-BA60-E3C75F4F096B}"/>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9F1EAA-B985-4970-83DC-4310449C5561}"/>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EF8F1F7-DFBE-4649-A7A3-86E35054DDC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47E737-1F82-4AA6-B30C-27135A80BA1B}"/>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427DC00-69D2-4B11-99F4-06F0747AAF98}"/>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560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370548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571500"/>
          </a:xfrm>
        </p:spPr>
        <p:txBody>
          <a:bodyPr/>
          <a:lstStyle/>
          <a:p>
            <a:r>
              <a:rPr lang="en-US"/>
              <a:t>Click to edit Master title style</a:t>
            </a:r>
          </a:p>
        </p:txBody>
      </p:sp>
      <p:sp>
        <p:nvSpPr>
          <p:cNvPr id="3" name="Text Placeholder 2"/>
          <p:cNvSpPr>
            <a:spLocks noGrp="1"/>
          </p:cNvSpPr>
          <p:nvPr>
            <p:ph type="body" sz="half" idx="1"/>
          </p:nvPr>
        </p:nvSpPr>
        <p:spPr>
          <a:xfrm>
            <a:off x="685800" y="914401"/>
            <a:ext cx="7772400" cy="1583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2612232"/>
            <a:ext cx="7772400" cy="1584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7086600" y="4743450"/>
            <a:ext cx="1905000" cy="228600"/>
          </a:xfrm>
          <a:prstGeom prst="rect">
            <a:avLst/>
          </a:prstGeom>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DEE9669F-982E-48AB-800E-7E918A4B13CA}" type="slidenum">
              <a:rPr kumimoji="0" lang="en-US" altLang="en-US" sz="1800" b="0" i="0" u="none" strike="noStrike" kern="1200" cap="none" spc="0" normalizeH="0" baseline="0" noProof="0">
                <a:ln>
                  <a:noFill/>
                </a:ln>
                <a:solidFill>
                  <a:srgbClr val="FFFFFF"/>
                </a:solidFill>
                <a:effectLst/>
                <a:uLnTx/>
                <a:uFillTx/>
                <a:latin typeface="Amazon Ember"/>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9174126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1219200" y="819152"/>
            <a:ext cx="3657600" cy="3802023"/>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5073501" y="819151"/>
            <a:ext cx="3657600" cy="3802024"/>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66142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77283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604210561"/>
      </p:ext>
    </p:extLst>
  </p:cSld>
  <p:clrMapOvr>
    <a:masterClrMapping/>
  </p:clrMapOvr>
  <p:transition>
    <p:fade/>
  </p:transition>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43508" y="4706911"/>
            <a:ext cx="443245" cy="265064"/>
          </a:xfrm>
          <a:prstGeom prst="rect">
            <a:avLst/>
          </a:prstGeom>
        </p:spPr>
      </p:pic>
    </p:spTree>
    <p:extLst>
      <p:ext uri="{BB962C8B-B14F-4D97-AF65-F5344CB8AC3E}">
        <p14:creationId xmlns:p14="http://schemas.microsoft.com/office/powerpoint/2010/main" val="22938098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full backgroun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7217" t="22350" r="29636" b="16145"/>
          <a:stretch/>
        </p:blipFill>
        <p:spPr>
          <a:xfrm>
            <a:off x="-10783" y="1"/>
            <a:ext cx="9154783" cy="5147103"/>
          </a:xfrm>
          <a:prstGeom prst="rect">
            <a:avLst/>
          </a:prstGeom>
        </p:spPr>
      </p:pic>
    </p:spTree>
    <p:extLst>
      <p:ext uri="{BB962C8B-B14F-4D97-AF65-F5344CB8AC3E}">
        <p14:creationId xmlns:p14="http://schemas.microsoft.com/office/powerpoint/2010/main" val="38868170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118852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91798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2215324"/>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51266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8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3782233"/>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248587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52862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938214"/>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66766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5"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5" y="2263322"/>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306115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85897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6"/>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412854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333169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5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9" y="2533870"/>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2"/>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9" y="173078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410020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sz="180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189"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6"/>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9"/>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1"/>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3"/>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8"/>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1" y="3998117"/>
            <a:ext cx="3063875" cy="373062"/>
          </a:xfrm>
        </p:spPr>
        <p:txBody>
          <a:bodyPr rIns="182880" anchor="ctr" anchorCtr="0"/>
          <a:lstStyle>
            <a:lvl1pPr marL="0" algn="l" defTabSz="457189"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1"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4372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With_Ba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44227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F8865AAD-5C87-5447-9110-98DB2A6FA840}"/>
              </a:ext>
            </a:extLst>
          </p:cNvPr>
          <p:cNvCxnSpPr>
            <a:cxnSpLocks/>
          </p:cNvCxnSpPr>
          <p:nvPr userDrawn="1"/>
        </p:nvCxnSpPr>
        <p:spPr>
          <a:xfrm>
            <a:off x="440575" y="728028"/>
            <a:ext cx="824622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26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0809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ribbon">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4181" y="840797"/>
            <a:ext cx="7115936" cy="674749"/>
          </a:xfrm>
          <a:prstGeom prst="rect">
            <a:avLst/>
          </a:prstGeom>
        </p:spPr>
        <p:txBody>
          <a:bodyPr/>
          <a:lstStyle>
            <a:lvl1pPr algn="ctr">
              <a:defRPr sz="1852"/>
            </a:lvl1pPr>
          </a:lstStyle>
          <a:p>
            <a:r>
              <a:rPr lang="en-US" dirty="0"/>
              <a:t>Click to edit Master title style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525" y="1"/>
            <a:ext cx="9153526" cy="713278"/>
          </a:xfrm>
          <a:prstGeom prst="rect">
            <a:avLst/>
          </a:prstGeom>
        </p:spPr>
      </p:pic>
    </p:spTree>
    <p:extLst>
      <p:ext uri="{BB962C8B-B14F-4D97-AF65-F5344CB8AC3E}">
        <p14:creationId xmlns:p14="http://schemas.microsoft.com/office/powerpoint/2010/main" val="970170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our b&amp;w">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spTree>
    <p:extLst>
      <p:ext uri="{BB962C8B-B14F-4D97-AF65-F5344CB8AC3E}">
        <p14:creationId xmlns:p14="http://schemas.microsoft.com/office/powerpoint/2010/main" val="593400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ours lef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pic>
        <p:nvPicPr>
          <p:cNvPr id="4" name="Picture 3">
            <a:extLst>
              <a:ext uri="{FF2B5EF4-FFF2-40B4-BE49-F238E27FC236}">
                <a16:creationId xmlns:a16="http://schemas.microsoft.com/office/drawing/2014/main" id="{7859481E-A693-1640-9EFC-085DFCA8F561}"/>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0" y="-20031"/>
            <a:ext cx="3758515" cy="5163531"/>
          </a:xfrm>
          <a:prstGeom prst="rect">
            <a:avLst/>
          </a:prstGeom>
        </p:spPr>
      </p:pic>
    </p:spTree>
    <p:extLst>
      <p:ext uri="{BB962C8B-B14F-4D97-AF65-F5344CB8AC3E}">
        <p14:creationId xmlns:p14="http://schemas.microsoft.com/office/powerpoint/2010/main" val="1127344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our bottom">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pic>
        <p:nvPicPr>
          <p:cNvPr id="5" name="Picture 4">
            <a:extLst>
              <a:ext uri="{FF2B5EF4-FFF2-40B4-BE49-F238E27FC236}">
                <a16:creationId xmlns:a16="http://schemas.microsoft.com/office/drawing/2014/main" id="{AB8D98BC-5237-2140-A3CB-3C8D34D9F7AF}"/>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8874" y="-20031"/>
            <a:ext cx="9152874" cy="5163531"/>
          </a:xfrm>
          <a:prstGeom prst="rect">
            <a:avLst/>
          </a:prstGeom>
        </p:spPr>
      </p:pic>
    </p:spTree>
    <p:extLst>
      <p:ext uri="{BB962C8B-B14F-4D97-AF65-F5344CB8AC3E}">
        <p14:creationId xmlns:p14="http://schemas.microsoft.com/office/powerpoint/2010/main" val="1975386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rner highlight">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1"/>
            <a:ext cx="3175554" cy="1011116"/>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5968446" y="4132385"/>
            <a:ext cx="3175554" cy="1011116"/>
          </a:xfrm>
          <a:prstGeom prst="rect">
            <a:avLst/>
          </a:prstGeom>
        </p:spPr>
      </p:pic>
    </p:spTree>
    <p:extLst>
      <p:ext uri="{BB962C8B-B14F-4D97-AF65-F5344CB8AC3E}">
        <p14:creationId xmlns:p14="http://schemas.microsoft.com/office/powerpoint/2010/main" val="11786219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044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duct fea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AC712F-9660-D949-BA90-BE8B46AB55F8}"/>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0" y="-20031"/>
            <a:ext cx="3758515" cy="5163531"/>
          </a:xfrm>
          <a:prstGeom prst="rect">
            <a:avLst/>
          </a:prstGeom>
        </p:spPr>
      </p:pic>
      <p:pic>
        <p:nvPicPr>
          <p:cNvPr id="5" name="Picture 4">
            <a:extLst>
              <a:ext uri="{FF2B5EF4-FFF2-40B4-BE49-F238E27FC236}">
                <a16:creationId xmlns:a16="http://schemas.microsoft.com/office/drawing/2014/main" id="{667FF774-8CB0-2F4F-AE54-B53922AABA4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716" y="0"/>
            <a:ext cx="832907" cy="5143500"/>
          </a:xfrm>
          <a:prstGeom prst="rect">
            <a:avLst/>
          </a:prstGeom>
        </p:spPr>
      </p:pic>
    </p:spTree>
    <p:extLst>
      <p:ext uri="{BB962C8B-B14F-4D97-AF65-F5344CB8AC3E}">
        <p14:creationId xmlns:p14="http://schemas.microsoft.com/office/powerpoint/2010/main" val="25796194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3408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60563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1"/>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7"/>
            <a:ext cx="3659380" cy="914845"/>
          </a:xfrm>
          <a:prstGeom prst="rect">
            <a:avLst/>
          </a:prstGeom>
        </p:spPr>
      </p:pic>
    </p:spTree>
    <p:extLst>
      <p:ext uri="{BB962C8B-B14F-4D97-AF65-F5344CB8AC3E}">
        <p14:creationId xmlns:p14="http://schemas.microsoft.com/office/powerpoint/2010/main" val="2110183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12026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5406848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063824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6"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6"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42242674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118610923"/>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058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a:lvl1pPr>
            <a:lvl2pPr marL="466412" indent="-214304">
              <a:spcAft>
                <a:spcPts val="500"/>
              </a:spcAft>
              <a:buFont typeface="Arial" panose="020B0604020202020204" pitchFamily="34" charset="0"/>
              <a:buChar char="•"/>
              <a:defRPr/>
            </a:lvl2pPr>
            <a:lvl3pPr marL="634483" indent="-214304">
              <a:spcAft>
                <a:spcPts val="500"/>
              </a:spcAft>
              <a:buFont typeface="Arial" panose="020B0604020202020204" pitchFamily="34" charset="0"/>
              <a:buChar char="•"/>
              <a:defRPr/>
            </a:lvl3pPr>
            <a:lvl4pPr marL="802554" indent="-214304">
              <a:spcAft>
                <a:spcPts val="500"/>
              </a:spcAft>
              <a:buFont typeface="Arial" panose="020B0604020202020204" pitchFamily="34" charset="0"/>
              <a:buChar char="•"/>
              <a:defRPr/>
            </a:lvl4pPr>
            <a:lvl5pPr marL="970625" indent="-214304">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8818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365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5904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9480828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329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34371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024522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8129234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5566205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4745040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81388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5"/>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371078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181685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50"/>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7187"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46454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5"/>
            <a:ext cx="6250781" cy="2002037"/>
          </a:xfrm>
        </p:spPr>
        <p:txBody>
          <a:bodyPr lIns="182880" tIns="146304" rIns="182880" bIns="146304"/>
          <a:lstStyle>
            <a:lvl1pPr marL="107152" indent="-107152"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4"/>
            <a:ext cx="3876080" cy="537840"/>
          </a:xfrm>
        </p:spPr>
        <p:txBody>
          <a:bodyPr lIns="182880" tIns="146304" rIns="182880" bIns="146304"/>
          <a:lstStyle>
            <a:lvl1pPr marL="142869"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6"/>
            <a:ext cx="3876080" cy="537840"/>
          </a:xfrm>
        </p:spPr>
        <p:txBody>
          <a:bodyPr lIns="182880" tIns="146304" rIns="182880" bIns="146304"/>
          <a:lstStyle>
            <a:lvl1pPr marL="142869"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8920501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3"/>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7"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3560822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1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90" y="114937"/>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3"/>
            <a:ext cx="8204575" cy="3394472"/>
          </a:xfrm>
          <a:prstGeom prst="rect">
            <a:avLst/>
          </a:prstGeom>
        </p:spPr>
        <p:txBody>
          <a:bodyPr>
            <a:normAutofit/>
          </a:bodyPr>
          <a:lstStyle>
            <a:lvl1pPr>
              <a:defRPr sz="2000"/>
            </a:lvl1pPr>
            <a:lvl2pPr>
              <a:defRPr sz="1800"/>
            </a:lvl2pPr>
            <a:lvl3pPr>
              <a:defRPr sz="1600"/>
            </a:lvl3pPr>
            <a:lvl4pPr marL="1371545"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4093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6BDF9-D927-475A-AC2A-842FEF2EB1BA}" type="datetimeFigureOut">
              <a:rPr lang="en-US" smtClean="0"/>
              <a:t>2/12/21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3A3639-056E-4DE7-B4F0-18D226B955C2}" type="slidenum">
              <a:rPr lang="en-US" smtClean="0"/>
              <a:t>‹#›</a:t>
            </a:fld>
            <a:endParaRPr lang="en-US"/>
          </a:p>
        </p:txBody>
      </p:sp>
    </p:spTree>
    <p:extLst>
      <p:ext uri="{BB962C8B-B14F-4D97-AF65-F5344CB8AC3E}">
        <p14:creationId xmlns:p14="http://schemas.microsoft.com/office/powerpoint/2010/main" val="3395508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153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309014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6750" y="862013"/>
            <a:ext cx="7810500" cy="1743075"/>
          </a:xfrm>
          <a:prstGeom prst="rect">
            <a:avLst/>
          </a:prstGeom>
        </p:spPr>
        <p:txBody>
          <a:bodyPr anchor="b"/>
          <a:lstStyle/>
          <a:p>
            <a:r>
              <a:t>Title Text</a:t>
            </a:r>
          </a:p>
        </p:txBody>
      </p:sp>
      <p:sp>
        <p:nvSpPr>
          <p:cNvPr id="12" name="Body Level One…"/>
          <p:cNvSpPr txBox="1">
            <a:spLocks noGrp="1"/>
          </p:cNvSpPr>
          <p:nvPr>
            <p:ph type="body" sz="quarter" idx="1"/>
          </p:nvPr>
        </p:nvSpPr>
        <p:spPr>
          <a:xfrm>
            <a:off x="666750" y="2652713"/>
            <a:ext cx="7810500" cy="1697772"/>
          </a:xfrm>
          <a:prstGeom prst="rect">
            <a:avLst/>
          </a:prstGeom>
        </p:spPr>
        <p:txBody>
          <a:bodyPr anchor="t"/>
          <a:lstStyle>
            <a:lvl1pPr marL="0" indent="0" algn="ctr">
              <a:spcBef>
                <a:spcPts val="0"/>
              </a:spcBef>
              <a:buClrTx/>
              <a:buSzTx/>
              <a:buNone/>
              <a:defRPr sz="2025"/>
            </a:lvl1pPr>
            <a:lvl2pPr marL="0" indent="0" algn="ctr">
              <a:spcBef>
                <a:spcPts val="0"/>
              </a:spcBef>
              <a:buClrTx/>
              <a:buSzTx/>
              <a:buNone/>
              <a:defRPr sz="2025"/>
            </a:lvl2pPr>
            <a:lvl3pPr marL="0" indent="0" algn="ctr">
              <a:spcBef>
                <a:spcPts val="0"/>
              </a:spcBef>
              <a:buClrTx/>
              <a:buSzTx/>
              <a:buNone/>
              <a:defRPr sz="2025"/>
            </a:lvl3pPr>
            <a:lvl4pPr marL="0" indent="0" algn="ctr">
              <a:spcBef>
                <a:spcPts val="0"/>
              </a:spcBef>
              <a:buClrTx/>
              <a:buSzTx/>
              <a:buNone/>
              <a:defRPr sz="2025"/>
            </a:lvl4pPr>
            <a:lvl5pPr marL="0" indent="0" algn="ctr">
              <a:spcBef>
                <a:spcPts val="0"/>
              </a:spcBef>
              <a:buClrTx/>
              <a:buSzTx/>
              <a:buNone/>
              <a:defRPr sz="2025"/>
            </a:lvl5pPr>
          </a:lstStyle>
          <a:p>
            <a:r>
              <a:t>Body Level One</a:t>
            </a:r>
          </a:p>
          <a:p>
            <a:pPr lvl="1"/>
            <a:r>
              <a:t>Body Level Two</a:t>
            </a:r>
          </a:p>
          <a:p>
            <a:pPr lvl="2"/>
            <a:r>
              <a:t>Body Level Three</a:t>
            </a:r>
          </a:p>
          <a:p>
            <a:pPr lvl="3"/>
            <a:r>
              <a:t>Body Level Four</a:t>
            </a:r>
          </a:p>
          <a:p>
            <a:pPr lvl="4"/>
            <a:r>
              <a:t>Body Level Five</a:t>
            </a:r>
          </a:p>
        </p:txBody>
      </p:sp>
      <p:sp>
        <p:nvSpPr>
          <p:cNvPr id="13" name="Amazon Confidential"/>
          <p:cNvSpPr txBox="1"/>
          <p:nvPr/>
        </p:nvSpPr>
        <p:spPr>
          <a:xfrm>
            <a:off x="8085439" y="4958193"/>
            <a:ext cx="1019510" cy="165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2200" b="0">
                <a:solidFill>
                  <a:srgbClr val="A9A9A9"/>
                </a:solidFill>
              </a:defRPr>
            </a:lvl1pPr>
          </a:lstStyle>
          <a:p>
            <a:r>
              <a:rPr sz="825"/>
              <a:t>Amazon Confidential</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565411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Flat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276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Tree>
    <p:extLst>
      <p:ext uri="{BB962C8B-B14F-4D97-AF65-F5344CB8AC3E}">
        <p14:creationId xmlns:p14="http://schemas.microsoft.com/office/powerpoint/2010/main" val="38657860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Auror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7F3C1-9065-2947-BC6D-C2F84CA55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99896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7914993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Nebula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D9B681-E6A0-4B41-A8D1-2551B7FD2E2D}"/>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spTree>
    <p:extLst>
      <p:ext uri="{BB962C8B-B14F-4D97-AF65-F5344CB8AC3E}">
        <p14:creationId xmlns:p14="http://schemas.microsoft.com/office/powerpoint/2010/main" val="3933289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1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Purple_launc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27E9B-1D76-8C4C-A57C-EC2C0C2286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298" y="251"/>
            <a:ext cx="9145738" cy="5143640"/>
          </a:xfrm>
          <a:prstGeom prst="rect">
            <a:avLst/>
          </a:prstGeom>
        </p:spPr>
      </p:pic>
    </p:spTree>
    <p:extLst>
      <p:ext uri="{BB962C8B-B14F-4D97-AF65-F5344CB8AC3E}">
        <p14:creationId xmlns:p14="http://schemas.microsoft.com/office/powerpoint/2010/main" val="2365805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u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98088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Orang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1293511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Green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479079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1539037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Purple_cent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DBF54-8968-C849-8C31-E7E86A51E399}"/>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3146673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u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313CA-D1A7-1C47-A93C-76AEED1D8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51"/>
            <a:ext cx="9126687" cy="5143640"/>
          </a:xfrm>
          <a:prstGeom prst="rect">
            <a:avLst/>
          </a:prstGeom>
        </p:spPr>
      </p:pic>
    </p:spTree>
    <p:extLst>
      <p:ext uri="{BB962C8B-B14F-4D97-AF65-F5344CB8AC3E}">
        <p14:creationId xmlns:p14="http://schemas.microsoft.com/office/powerpoint/2010/main" val="1573229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Orang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076FB-0BD6-5D4A-9D0D-942DD45BB4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9862959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Green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97071-892F-E147-8DC7-FF9A83966B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51"/>
            <a:ext cx="9107636" cy="5143640"/>
          </a:xfrm>
          <a:prstGeom prst="rect">
            <a:avLst/>
          </a:prstGeom>
        </p:spPr>
      </p:pic>
    </p:spTree>
    <p:extLst>
      <p:ext uri="{BB962C8B-B14F-4D97-AF65-F5344CB8AC3E}">
        <p14:creationId xmlns:p14="http://schemas.microsoft.com/office/powerpoint/2010/main" val="340069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Pink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25576-7884-E64F-9369-A040CF9B5E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1"/>
            <a:ext cx="9145738" cy="5143640"/>
          </a:xfrm>
          <a:prstGeom prst="rect">
            <a:avLst/>
          </a:prstGeom>
        </p:spPr>
      </p:pic>
    </p:spTree>
    <p:extLst>
      <p:ext uri="{BB962C8B-B14F-4D97-AF65-F5344CB8AC3E}">
        <p14:creationId xmlns:p14="http://schemas.microsoft.com/office/powerpoint/2010/main" val="172649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2" name="Picture 11">
            <a:extLst>
              <a:ext uri="{FF2B5EF4-FFF2-40B4-BE49-F238E27FC236}">
                <a16:creationId xmlns:a16="http://schemas.microsoft.com/office/drawing/2014/main" id="{CDFA3578-9909-5147-8050-D789FE9B1B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206575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olychroma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05763-3AE5-D84C-ACD1-B1EE4BF3D320}"/>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47674B5A-0BE6-194A-9185-7A4FEACEE1CA}"/>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298" y="0"/>
            <a:ext cx="9144024" cy="3407023"/>
          </a:xfrm>
          <a:prstGeom prst="rect">
            <a:avLst/>
          </a:prstGeom>
        </p:spPr>
      </p:pic>
    </p:spTree>
    <p:extLst>
      <p:ext uri="{BB962C8B-B14F-4D97-AF65-F5344CB8AC3E}">
        <p14:creationId xmlns:p14="http://schemas.microsoft.com/office/powerpoint/2010/main" val="10568844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rpl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87EB-EA79-604A-8DCF-DEDE8521F777}"/>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14" name="Rectangle 13">
            <a:extLst>
              <a:ext uri="{FF2B5EF4-FFF2-40B4-BE49-F238E27FC236}">
                <a16:creationId xmlns:a16="http://schemas.microsoft.com/office/drawing/2014/main" id="{FECA5FBF-B598-1A4A-A72B-A86C95770C01}"/>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298" y="0"/>
            <a:ext cx="9144024" cy="3294527"/>
          </a:xfrm>
          <a:prstGeom prst="rect">
            <a:avLst/>
          </a:prstGeom>
        </p:spPr>
      </p:pic>
    </p:spTree>
    <p:extLst>
      <p:ext uri="{BB962C8B-B14F-4D97-AF65-F5344CB8AC3E}">
        <p14:creationId xmlns:p14="http://schemas.microsoft.com/office/powerpoint/2010/main" val="40149812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ang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D8E3-3950-E84C-A4FB-861F6251C906}"/>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6" name="Rectangle 5">
            <a:extLst>
              <a:ext uri="{FF2B5EF4-FFF2-40B4-BE49-F238E27FC236}">
                <a16:creationId xmlns:a16="http://schemas.microsoft.com/office/drawing/2014/main" id="{A32B377D-E112-C647-B605-4A1A861BC7F7}"/>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0"/>
            <a:ext cx="9144024" cy="2458996"/>
          </a:xfrm>
          <a:prstGeom prst="rect">
            <a:avLst/>
          </a:prstGeom>
        </p:spPr>
      </p:pic>
    </p:spTree>
    <p:extLst>
      <p:ext uri="{BB962C8B-B14F-4D97-AF65-F5344CB8AC3E}">
        <p14:creationId xmlns:p14="http://schemas.microsoft.com/office/powerpoint/2010/main" val="10575666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een to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E4656-520A-074E-A88B-255BFEAA3689}"/>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7" name="Rectangle 6">
            <a:extLst>
              <a:ext uri="{FF2B5EF4-FFF2-40B4-BE49-F238E27FC236}">
                <a16:creationId xmlns:a16="http://schemas.microsoft.com/office/drawing/2014/main" id="{9A0DB582-32D0-A04A-B663-DEE2FD4F9CE6}"/>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0"/>
            <a:ext cx="9144024" cy="2394708"/>
          </a:xfrm>
          <a:prstGeom prst="rect">
            <a:avLst/>
          </a:prstGeom>
        </p:spPr>
      </p:pic>
    </p:spTree>
    <p:extLst>
      <p:ext uri="{BB962C8B-B14F-4D97-AF65-F5344CB8AC3E}">
        <p14:creationId xmlns:p14="http://schemas.microsoft.com/office/powerpoint/2010/main" val="6011410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nk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BA3B0-A29D-0D40-A250-A4C3FDD1E556}"/>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F9490261-6897-B24E-BDC3-7514EAAD1D52}"/>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824"/>
            <a:ext cx="9144024" cy="2570926"/>
          </a:xfrm>
          <a:prstGeom prst="rect">
            <a:avLst/>
          </a:prstGeom>
        </p:spPr>
      </p:pic>
    </p:spTree>
    <p:extLst>
      <p:ext uri="{BB962C8B-B14F-4D97-AF65-F5344CB8AC3E}">
        <p14:creationId xmlns:p14="http://schemas.microsoft.com/office/powerpoint/2010/main" val="3186045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olychroma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E9F463-4966-044D-B354-7286186F43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BD44A4BA-54EC-9848-8079-03E3B64C65E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CA9127B4-E75B-6845-8357-CD15C783DE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4198" y="414197"/>
            <a:ext cx="5143501" cy="4315106"/>
          </a:xfrm>
          <a:prstGeom prst="rect">
            <a:avLst/>
          </a:prstGeom>
        </p:spPr>
      </p:pic>
      <p:pic>
        <p:nvPicPr>
          <p:cNvPr id="8" name="Picture 7">
            <a:extLst>
              <a:ext uri="{FF2B5EF4-FFF2-40B4-BE49-F238E27FC236}">
                <a16:creationId xmlns:a16="http://schemas.microsoft.com/office/drawing/2014/main" id="{22979441-D75A-A649-AEE1-AEDAEC7568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0536" y="2010037"/>
            <a:ext cx="5143501" cy="1123427"/>
          </a:xfrm>
          <a:prstGeom prst="rect">
            <a:avLst/>
          </a:prstGeom>
        </p:spPr>
      </p:pic>
    </p:spTree>
    <p:extLst>
      <p:ext uri="{BB962C8B-B14F-4D97-AF65-F5344CB8AC3E}">
        <p14:creationId xmlns:p14="http://schemas.microsoft.com/office/powerpoint/2010/main" val="22359525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77326" y="175297"/>
            <a:ext cx="5130773" cy="4776717"/>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31170" y="1916210"/>
            <a:ext cx="5130773" cy="1294889"/>
          </a:xfrm>
          <a:prstGeom prst="rect">
            <a:avLst/>
          </a:prstGeom>
        </p:spPr>
      </p:pic>
    </p:spTree>
    <p:extLst>
      <p:ext uri="{BB962C8B-B14F-4D97-AF65-F5344CB8AC3E}">
        <p14:creationId xmlns:p14="http://schemas.microsoft.com/office/powerpoint/2010/main" val="7888022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988454" y="990878"/>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179361" y="2176437"/>
            <a:ext cx="5138651" cy="790627"/>
          </a:xfrm>
          <a:prstGeom prst="rect">
            <a:avLst/>
          </a:prstGeom>
        </p:spPr>
      </p:pic>
    </p:spTree>
    <p:extLst>
      <p:ext uri="{BB962C8B-B14F-4D97-AF65-F5344CB8AC3E}">
        <p14:creationId xmlns:p14="http://schemas.microsoft.com/office/powerpoint/2010/main" val="39085258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5064" y="413332"/>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4135" y="2013635"/>
            <a:ext cx="5145233" cy="1114498"/>
          </a:xfrm>
          <a:prstGeom prst="rect">
            <a:avLst/>
          </a:prstGeom>
        </p:spPr>
      </p:pic>
    </p:spTree>
    <p:extLst>
      <p:ext uri="{BB962C8B-B14F-4D97-AF65-F5344CB8AC3E}">
        <p14:creationId xmlns:p14="http://schemas.microsoft.com/office/powerpoint/2010/main" val="33285372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50008"/>
          <a:stretch/>
        </p:blipFill>
        <p:spPr>
          <a:xfrm rot="5400000">
            <a:off x="-571370" y="571370"/>
            <a:ext cx="5143500" cy="4000760"/>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86424" y="1985924"/>
            <a:ext cx="5143500" cy="1171652"/>
          </a:xfrm>
          <a:prstGeom prst="rect">
            <a:avLst/>
          </a:prstGeom>
        </p:spPr>
      </p:pic>
    </p:spTree>
    <p:extLst>
      <p:ext uri="{BB962C8B-B14F-4D97-AF65-F5344CB8AC3E}">
        <p14:creationId xmlns:p14="http://schemas.microsoft.com/office/powerpoint/2010/main" val="65417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682434F0-6168-7447-8974-1BB970984C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481513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lychroma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0B4EC-692A-0E4A-8132-681E68192327}"/>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2BE4DFCA-20F2-0E4A-8F2A-1BC73BCB0586}"/>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8" y="1736477"/>
            <a:ext cx="9144024" cy="3407023"/>
          </a:xfrm>
          <a:prstGeom prst="rect">
            <a:avLst/>
          </a:prstGeom>
        </p:spPr>
      </p:pic>
    </p:spTree>
    <p:extLst>
      <p:ext uri="{BB962C8B-B14F-4D97-AF65-F5344CB8AC3E}">
        <p14:creationId xmlns:p14="http://schemas.microsoft.com/office/powerpoint/2010/main" val="28444543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rpl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5F10A649-1D9E-654B-A72A-FA2EE757941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8" y="1848973"/>
            <a:ext cx="9144024" cy="3294527"/>
          </a:xfrm>
          <a:prstGeom prst="rect">
            <a:avLst/>
          </a:prstGeom>
        </p:spPr>
      </p:pic>
    </p:spTree>
    <p:extLst>
      <p:ext uri="{BB962C8B-B14F-4D97-AF65-F5344CB8AC3E}">
        <p14:creationId xmlns:p14="http://schemas.microsoft.com/office/powerpoint/2010/main" val="18031439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rang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81A52-5CDE-0340-8DB5-26A6345341AD}"/>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7" name="Rectangle 6">
            <a:extLst>
              <a:ext uri="{FF2B5EF4-FFF2-40B4-BE49-F238E27FC236}">
                <a16:creationId xmlns:a16="http://schemas.microsoft.com/office/drawing/2014/main" id="{7317390A-1989-D241-8BDC-34D19422A90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684504"/>
            <a:ext cx="9144024" cy="2458996"/>
          </a:xfrm>
          <a:prstGeom prst="rect">
            <a:avLst/>
          </a:prstGeom>
        </p:spPr>
      </p:pic>
    </p:spTree>
    <p:extLst>
      <p:ext uri="{BB962C8B-B14F-4D97-AF65-F5344CB8AC3E}">
        <p14:creationId xmlns:p14="http://schemas.microsoft.com/office/powerpoint/2010/main" val="38301553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en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BA988F-7B08-6940-A191-E8441FCAE349}"/>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B5355D83-721A-5F40-842D-40D2D97898AC}"/>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748792"/>
            <a:ext cx="9144024" cy="2394708"/>
          </a:xfrm>
          <a:prstGeom prst="rect">
            <a:avLst/>
          </a:prstGeom>
        </p:spPr>
      </p:pic>
    </p:spTree>
    <p:extLst>
      <p:ext uri="{BB962C8B-B14F-4D97-AF65-F5344CB8AC3E}">
        <p14:creationId xmlns:p14="http://schemas.microsoft.com/office/powerpoint/2010/main" val="13867127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Tree>
    <p:extLst>
      <p:ext uri="{BB962C8B-B14F-4D97-AF65-F5344CB8AC3E}">
        <p14:creationId xmlns:p14="http://schemas.microsoft.com/office/powerpoint/2010/main" val="2050062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298"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120589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656004-9A68-F043-B449-011D1496820E}"/>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673678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718FD-6F22-524B-9D7D-983F8A37D654}"/>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18410269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D1236-E13D-F744-8B89-696998E2035D}"/>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741585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DD54F-CA29-B644-B779-BA51EF126A26}"/>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298" y="824"/>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97091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7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ck">
    <p:spTree>
      <p:nvGrpSpPr>
        <p:cNvPr id="1" name=""/>
        <p:cNvGrpSpPr/>
        <p:nvPr/>
      </p:nvGrpSpPr>
      <p:grpSpPr>
        <a:xfrm>
          <a:off x="0" y="0"/>
          <a:ext cx="0" cy="0"/>
          <a:chOff x="0" y="0"/>
          <a:chExt cx="0" cy="0"/>
        </a:xfrm>
      </p:grpSpPr>
      <p:sp>
        <p:nvSpPr>
          <p:cNvPr id="1192" name="Title Text"/>
          <p:cNvSpPr txBox="1">
            <a:spLocks noGrp="1"/>
          </p:cNvSpPr>
          <p:nvPr>
            <p:ph type="title"/>
          </p:nvPr>
        </p:nvSpPr>
        <p:spPr>
          <a:xfrm>
            <a:off x="628814" y="497976"/>
            <a:ext cx="7888159" cy="994544"/>
          </a:xfrm>
          <a:prstGeom prst="rect">
            <a:avLst/>
          </a:prstGeom>
        </p:spPr>
        <p:txBody>
          <a:bodyPr/>
          <a:lstStyle>
            <a:lvl1pPr>
              <a:defRPr spc="263"/>
            </a:lvl1pPr>
          </a:lstStyle>
          <a:p>
            <a:r>
              <a:t>Title Text</a:t>
            </a:r>
          </a:p>
        </p:txBody>
      </p:sp>
      <p:sp>
        <p:nvSpPr>
          <p:cNvPr id="1193" name="Slide Number"/>
          <p:cNvSpPr txBox="1">
            <a:spLocks noGrp="1"/>
          </p:cNvSpPr>
          <p:nvPr>
            <p:ph type="sldNum" sz="quarter" idx="2"/>
          </p:nvPr>
        </p:nvSpPr>
        <p:spPr>
          <a:xfrm>
            <a:off x="6463721" y="4688503"/>
            <a:ext cx="89480" cy="157519"/>
          </a:xfrm>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55620177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68191394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296567387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2835269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9512885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292715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86078997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0015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06763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6653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5.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theme" Target="../theme/theme6.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theme" Target="../theme/theme8.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172723311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6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744984"/>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Lst>
  <p:transition>
    <p:fade/>
  </p:transition>
  <p:hf sldNum="0" hdr="0" ftr="0" dt="0"/>
  <p:txStyles>
    <p:titleStyle>
      <a:lvl1pPr algn="l" defTabSz="406439" rtl="0" eaLnBrk="1" latinLnBrk="0" hangingPunct="1">
        <a:lnSpc>
          <a:spcPct val="90000"/>
        </a:lnSpc>
        <a:spcBef>
          <a:spcPct val="0"/>
        </a:spcBef>
        <a:buNone/>
        <a:defRPr lang="en-US" sz="1778" b="0" kern="1200" cap="none" spc="-44"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406439" rtl="0" eaLnBrk="1" fontAlgn="auto" latinLnBrk="0" hangingPunct="1">
        <a:lnSpc>
          <a:spcPct val="90000"/>
        </a:lnSpc>
        <a:spcBef>
          <a:spcPct val="20000"/>
        </a:spcBef>
        <a:spcAft>
          <a:spcPts val="0"/>
        </a:spcAft>
        <a:buClrTx/>
        <a:buSzPct val="90000"/>
        <a:buFont typeface="Arial" pitchFamily="34" charset="0"/>
        <a:buNone/>
        <a:tabLst/>
        <a:defRPr sz="118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149417"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249029"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348641"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448252"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117706"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6pPr>
      <a:lvl7pPr marL="132092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7pPr>
      <a:lvl8pPr marL="152414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8pPr>
      <a:lvl9pPr marL="1727364"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9pPr>
    </p:bodyStyle>
    <p:otherStyle>
      <a:defPPr>
        <a:defRPr lang="en-US"/>
      </a:defPPr>
      <a:lvl1pPr marL="0" algn="l" defTabSz="406439" rtl="0" eaLnBrk="1" latinLnBrk="0" hangingPunct="1">
        <a:defRPr sz="785" kern="1200">
          <a:solidFill>
            <a:schemeClr val="tx1"/>
          </a:solidFill>
          <a:latin typeface="+mn-lt"/>
          <a:ea typeface="+mn-ea"/>
          <a:cs typeface="+mn-cs"/>
        </a:defRPr>
      </a:lvl1pPr>
      <a:lvl2pPr marL="203219" algn="l" defTabSz="406439" rtl="0" eaLnBrk="1" latinLnBrk="0" hangingPunct="1">
        <a:defRPr sz="785" kern="1200">
          <a:solidFill>
            <a:schemeClr val="tx1"/>
          </a:solidFill>
          <a:latin typeface="+mn-lt"/>
          <a:ea typeface="+mn-ea"/>
          <a:cs typeface="+mn-cs"/>
        </a:defRPr>
      </a:lvl2pPr>
      <a:lvl3pPr marL="406439" algn="l" defTabSz="406439" rtl="0" eaLnBrk="1" latinLnBrk="0" hangingPunct="1">
        <a:defRPr sz="785" kern="1200">
          <a:solidFill>
            <a:schemeClr val="tx1"/>
          </a:solidFill>
          <a:latin typeface="+mn-lt"/>
          <a:ea typeface="+mn-ea"/>
          <a:cs typeface="+mn-cs"/>
        </a:defRPr>
      </a:lvl3pPr>
      <a:lvl4pPr marL="609658" algn="l" defTabSz="406439" rtl="0" eaLnBrk="1" latinLnBrk="0" hangingPunct="1">
        <a:defRPr sz="785" kern="1200">
          <a:solidFill>
            <a:schemeClr val="tx1"/>
          </a:solidFill>
          <a:latin typeface="+mn-lt"/>
          <a:ea typeface="+mn-ea"/>
          <a:cs typeface="+mn-cs"/>
        </a:defRPr>
      </a:lvl4pPr>
      <a:lvl5pPr marL="812877" algn="l" defTabSz="406439" rtl="0" eaLnBrk="1" latinLnBrk="0" hangingPunct="1">
        <a:defRPr sz="785" kern="1200">
          <a:solidFill>
            <a:schemeClr val="tx1"/>
          </a:solidFill>
          <a:latin typeface="+mn-lt"/>
          <a:ea typeface="+mn-ea"/>
          <a:cs typeface="+mn-cs"/>
        </a:defRPr>
      </a:lvl5pPr>
      <a:lvl6pPr marL="1016097" algn="l" defTabSz="406439" rtl="0" eaLnBrk="1" latinLnBrk="0" hangingPunct="1">
        <a:defRPr sz="785" kern="1200">
          <a:solidFill>
            <a:schemeClr val="tx1"/>
          </a:solidFill>
          <a:latin typeface="+mn-lt"/>
          <a:ea typeface="+mn-ea"/>
          <a:cs typeface="+mn-cs"/>
        </a:defRPr>
      </a:lvl6pPr>
      <a:lvl7pPr marL="1219316" algn="l" defTabSz="406439" rtl="0" eaLnBrk="1" latinLnBrk="0" hangingPunct="1">
        <a:defRPr sz="785" kern="1200">
          <a:solidFill>
            <a:schemeClr val="tx1"/>
          </a:solidFill>
          <a:latin typeface="+mn-lt"/>
          <a:ea typeface="+mn-ea"/>
          <a:cs typeface="+mn-cs"/>
        </a:defRPr>
      </a:lvl7pPr>
      <a:lvl8pPr marL="1422535" algn="l" defTabSz="406439" rtl="0" eaLnBrk="1" latinLnBrk="0" hangingPunct="1">
        <a:defRPr sz="785" kern="1200">
          <a:solidFill>
            <a:schemeClr val="tx1"/>
          </a:solidFill>
          <a:latin typeface="+mn-lt"/>
          <a:ea typeface="+mn-ea"/>
          <a:cs typeface="+mn-cs"/>
        </a:defRPr>
      </a:lvl8pPr>
      <a:lvl9pPr marL="1625755" algn="l" defTabSz="406439" rtl="0" eaLnBrk="1" latinLnBrk="0" hangingPunct="1">
        <a:defRPr sz="7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41320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p:transition>
    <p:fade/>
  </p:transition>
  <p:hf hdr="0" dt="0"/>
  <p:txStyles>
    <p:titleStyle>
      <a:lvl1pPr algn="l" defTabSz="68577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07"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79"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51"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22"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71"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56"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42"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29"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2" rtl="0" eaLnBrk="1" latinLnBrk="0" hangingPunct="1">
        <a:defRPr sz="1324" kern="1200">
          <a:solidFill>
            <a:schemeClr val="tx1"/>
          </a:solidFill>
          <a:latin typeface="+mn-lt"/>
          <a:ea typeface="+mn-ea"/>
          <a:cs typeface="+mn-cs"/>
        </a:defRPr>
      </a:lvl1pPr>
      <a:lvl2pPr marL="342886" algn="l" defTabSz="685772" rtl="0" eaLnBrk="1" latinLnBrk="0" hangingPunct="1">
        <a:defRPr sz="1324" kern="1200">
          <a:solidFill>
            <a:schemeClr val="tx1"/>
          </a:solidFill>
          <a:latin typeface="+mn-lt"/>
          <a:ea typeface="+mn-ea"/>
          <a:cs typeface="+mn-cs"/>
        </a:defRPr>
      </a:lvl2pPr>
      <a:lvl3pPr marL="685772" algn="l" defTabSz="685772" rtl="0" eaLnBrk="1" latinLnBrk="0" hangingPunct="1">
        <a:defRPr sz="1324" kern="1200">
          <a:solidFill>
            <a:schemeClr val="tx1"/>
          </a:solidFill>
          <a:latin typeface="+mn-lt"/>
          <a:ea typeface="+mn-ea"/>
          <a:cs typeface="+mn-cs"/>
        </a:defRPr>
      </a:lvl3pPr>
      <a:lvl4pPr marL="1028657" algn="l" defTabSz="685772" rtl="0" eaLnBrk="1" latinLnBrk="0" hangingPunct="1">
        <a:defRPr sz="1324" kern="1200">
          <a:solidFill>
            <a:schemeClr val="tx1"/>
          </a:solidFill>
          <a:latin typeface="+mn-lt"/>
          <a:ea typeface="+mn-ea"/>
          <a:cs typeface="+mn-cs"/>
        </a:defRPr>
      </a:lvl4pPr>
      <a:lvl5pPr marL="1371542" algn="l" defTabSz="685772" rtl="0" eaLnBrk="1" latinLnBrk="0" hangingPunct="1">
        <a:defRPr sz="1324" kern="1200">
          <a:solidFill>
            <a:schemeClr val="tx1"/>
          </a:solidFill>
          <a:latin typeface="+mn-lt"/>
          <a:ea typeface="+mn-ea"/>
          <a:cs typeface="+mn-cs"/>
        </a:defRPr>
      </a:lvl5pPr>
      <a:lvl6pPr marL="1714428" algn="l" defTabSz="685772" rtl="0" eaLnBrk="1" latinLnBrk="0" hangingPunct="1">
        <a:defRPr sz="1324" kern="1200">
          <a:solidFill>
            <a:schemeClr val="tx1"/>
          </a:solidFill>
          <a:latin typeface="+mn-lt"/>
          <a:ea typeface="+mn-ea"/>
          <a:cs typeface="+mn-cs"/>
        </a:defRPr>
      </a:lvl6pPr>
      <a:lvl7pPr marL="2057313" algn="l" defTabSz="685772" rtl="0" eaLnBrk="1" latinLnBrk="0" hangingPunct="1">
        <a:defRPr sz="1324" kern="1200">
          <a:solidFill>
            <a:schemeClr val="tx1"/>
          </a:solidFill>
          <a:latin typeface="+mn-lt"/>
          <a:ea typeface="+mn-ea"/>
          <a:cs typeface="+mn-cs"/>
        </a:defRPr>
      </a:lvl7pPr>
      <a:lvl8pPr marL="2400199" algn="l" defTabSz="685772" rtl="0" eaLnBrk="1" latinLnBrk="0" hangingPunct="1">
        <a:defRPr sz="1324" kern="1200">
          <a:solidFill>
            <a:schemeClr val="tx1"/>
          </a:solidFill>
          <a:latin typeface="+mn-lt"/>
          <a:ea typeface="+mn-ea"/>
          <a:cs typeface="+mn-cs"/>
        </a:defRPr>
      </a:lvl8pPr>
      <a:lvl9pPr marL="2743085" algn="l" defTabSz="68577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9865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5"/>
        </a:spcBef>
        <a:buFont typeface="Arial" panose="020B0604020202020204" pitchFamily="34" charset="0"/>
        <a:buChar char="•"/>
        <a:defRPr sz="1245" kern="1200">
          <a:solidFill>
            <a:schemeClr val="tx1"/>
          </a:solidFill>
          <a:latin typeface="+mn-lt"/>
          <a:ea typeface="+mn-ea"/>
          <a:cs typeface="+mn-cs"/>
        </a:defRPr>
      </a:lvl1pPr>
      <a:lvl2pPr marL="304829" indent="-101610" algn="l" defTabSz="406439" rtl="0" eaLnBrk="1" latinLnBrk="0" hangingPunct="1">
        <a:lnSpc>
          <a:spcPct val="90000"/>
        </a:lnSpc>
        <a:spcBef>
          <a:spcPts val="222"/>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2"/>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8pPr>
      <a:lvl9pPr marL="1727367"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20"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25942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7584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4"/>
        </a:spcBef>
        <a:buFont typeface="Arial" panose="020B0604020202020204" pitchFamily="34" charset="0"/>
        <a:buChar char="•"/>
        <a:defRPr sz="1244" kern="1200">
          <a:solidFill>
            <a:schemeClr val="tx1"/>
          </a:solidFill>
          <a:latin typeface="+mn-lt"/>
          <a:ea typeface="+mn-ea"/>
          <a:cs typeface="+mn-cs"/>
        </a:defRPr>
      </a:lvl1pPr>
      <a:lvl2pPr marL="304829" indent="-101610" algn="l" defTabSz="406439" rtl="0" eaLnBrk="1" latinLnBrk="0" hangingPunct="1">
        <a:lnSpc>
          <a:spcPct val="90000"/>
        </a:lnSpc>
        <a:spcBef>
          <a:spcPts val="223"/>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3"/>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8pPr>
      <a:lvl9pPr marL="172736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19"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2"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9719997"/>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Lst>
  <p:transition>
    <p:fade/>
  </p:transition>
  <p:hf sldNum="0" hdr="0" ftr="0" dt="0"/>
  <p:txStyles>
    <p:titleStyle>
      <a:lvl1pPr algn="l" defTabSz="68578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2"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85"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60"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33"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99"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90"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81"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72"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82" rtl="0" eaLnBrk="1" latinLnBrk="0" hangingPunct="1">
        <a:defRPr sz="1324" kern="1200">
          <a:solidFill>
            <a:schemeClr val="tx1"/>
          </a:solidFill>
          <a:latin typeface="+mn-lt"/>
          <a:ea typeface="+mn-ea"/>
          <a:cs typeface="+mn-cs"/>
        </a:defRPr>
      </a:lvl1pPr>
      <a:lvl2pPr marL="342890" algn="l" defTabSz="685782" rtl="0" eaLnBrk="1" latinLnBrk="0" hangingPunct="1">
        <a:defRPr sz="1324" kern="1200">
          <a:solidFill>
            <a:schemeClr val="tx1"/>
          </a:solidFill>
          <a:latin typeface="+mn-lt"/>
          <a:ea typeface="+mn-ea"/>
          <a:cs typeface="+mn-cs"/>
        </a:defRPr>
      </a:lvl2pPr>
      <a:lvl3pPr marL="685782" algn="l" defTabSz="685782" rtl="0" eaLnBrk="1" latinLnBrk="0" hangingPunct="1">
        <a:defRPr sz="1324" kern="1200">
          <a:solidFill>
            <a:schemeClr val="tx1"/>
          </a:solidFill>
          <a:latin typeface="+mn-lt"/>
          <a:ea typeface="+mn-ea"/>
          <a:cs typeface="+mn-cs"/>
        </a:defRPr>
      </a:lvl3pPr>
      <a:lvl4pPr marL="1028672" algn="l" defTabSz="685782" rtl="0" eaLnBrk="1" latinLnBrk="0" hangingPunct="1">
        <a:defRPr sz="1324" kern="1200">
          <a:solidFill>
            <a:schemeClr val="tx1"/>
          </a:solidFill>
          <a:latin typeface="+mn-lt"/>
          <a:ea typeface="+mn-ea"/>
          <a:cs typeface="+mn-cs"/>
        </a:defRPr>
      </a:lvl4pPr>
      <a:lvl5pPr marL="1371563" algn="l" defTabSz="685782" rtl="0" eaLnBrk="1" latinLnBrk="0" hangingPunct="1">
        <a:defRPr sz="1324" kern="1200">
          <a:solidFill>
            <a:schemeClr val="tx1"/>
          </a:solidFill>
          <a:latin typeface="+mn-lt"/>
          <a:ea typeface="+mn-ea"/>
          <a:cs typeface="+mn-cs"/>
        </a:defRPr>
      </a:lvl5pPr>
      <a:lvl6pPr marL="1714454" algn="l" defTabSz="685782" rtl="0" eaLnBrk="1" latinLnBrk="0" hangingPunct="1">
        <a:defRPr sz="1324" kern="1200">
          <a:solidFill>
            <a:schemeClr val="tx1"/>
          </a:solidFill>
          <a:latin typeface="+mn-lt"/>
          <a:ea typeface="+mn-ea"/>
          <a:cs typeface="+mn-cs"/>
        </a:defRPr>
      </a:lvl6pPr>
      <a:lvl7pPr marL="2057345" algn="l" defTabSz="685782" rtl="0" eaLnBrk="1" latinLnBrk="0" hangingPunct="1">
        <a:defRPr sz="1324" kern="1200">
          <a:solidFill>
            <a:schemeClr val="tx1"/>
          </a:solidFill>
          <a:latin typeface="+mn-lt"/>
          <a:ea typeface="+mn-ea"/>
          <a:cs typeface="+mn-cs"/>
        </a:defRPr>
      </a:lvl7pPr>
      <a:lvl8pPr marL="2400235" algn="l" defTabSz="685782" rtl="0" eaLnBrk="1" latinLnBrk="0" hangingPunct="1">
        <a:defRPr sz="1324" kern="1200">
          <a:solidFill>
            <a:schemeClr val="tx1"/>
          </a:solidFill>
          <a:latin typeface="+mn-lt"/>
          <a:ea typeface="+mn-ea"/>
          <a:cs typeface="+mn-cs"/>
        </a:defRPr>
      </a:lvl8pPr>
      <a:lvl9pPr marL="2743127" algn="l" defTabSz="68578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29" name="Group 28">
            <a:extLst>
              <a:ext uri="{FF2B5EF4-FFF2-40B4-BE49-F238E27FC236}">
                <a16:creationId xmlns:a16="http://schemas.microsoft.com/office/drawing/2014/main" id="{BF2DC4B3-02BE-48AF-9F96-FC1D39315459}"/>
              </a:ext>
            </a:extLst>
          </p:cNvPr>
          <p:cNvGrpSpPr/>
          <p:nvPr userDrawn="1"/>
        </p:nvGrpSpPr>
        <p:grpSpPr>
          <a:xfrm>
            <a:off x="457201" y="4786493"/>
            <a:ext cx="738851" cy="206583"/>
            <a:chOff x="3719413" y="-685800"/>
            <a:chExt cx="2452786" cy="685800"/>
          </a:xfrm>
        </p:grpSpPr>
        <p:sp>
          <p:nvSpPr>
            <p:cNvPr id="30" name="Freeform: Shape 29">
              <a:extLst>
                <a:ext uri="{FF2B5EF4-FFF2-40B4-BE49-F238E27FC236}">
                  <a16:creationId xmlns:a16="http://schemas.microsoft.com/office/drawing/2014/main" id="{BDBBCCB3-F54E-4D8D-AAC2-FCACF11EAA4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1" name="Graphic 1">
              <a:extLst>
                <a:ext uri="{FF2B5EF4-FFF2-40B4-BE49-F238E27FC236}">
                  <a16:creationId xmlns:a16="http://schemas.microsoft.com/office/drawing/2014/main" id="{F3A3D5AA-5CAF-4FE7-A780-4061C354C9BB}"/>
                </a:ext>
              </a:extLst>
            </p:cNvPr>
            <p:cNvGrpSpPr/>
            <p:nvPr/>
          </p:nvGrpSpPr>
          <p:grpSpPr>
            <a:xfrm>
              <a:off x="3719413" y="-258754"/>
              <a:ext cx="1146331" cy="258754"/>
              <a:chOff x="3719413" y="-258754"/>
              <a:chExt cx="1146331" cy="258754"/>
            </a:xfrm>
            <a:solidFill>
              <a:srgbClr val="FD9700"/>
            </a:solidFill>
          </p:grpSpPr>
          <p:sp>
            <p:nvSpPr>
              <p:cNvPr id="50" name="Freeform: Shape 49">
                <a:extLst>
                  <a:ext uri="{FF2B5EF4-FFF2-40B4-BE49-F238E27FC236}">
                    <a16:creationId xmlns:a16="http://schemas.microsoft.com/office/drawing/2014/main" id="{0F5285DB-AB92-493A-9B43-F74D33E2D385}"/>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557729C-BAD8-4CB1-BF23-A219E78BB015}"/>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2" name="Graphic 1">
              <a:extLst>
                <a:ext uri="{FF2B5EF4-FFF2-40B4-BE49-F238E27FC236}">
                  <a16:creationId xmlns:a16="http://schemas.microsoft.com/office/drawing/2014/main" id="{67591301-C515-4014-90AA-763A272F0E31}"/>
                </a:ext>
              </a:extLst>
            </p:cNvPr>
            <p:cNvGrpSpPr/>
            <p:nvPr/>
          </p:nvGrpSpPr>
          <p:grpSpPr>
            <a:xfrm>
              <a:off x="5071109" y="-680084"/>
              <a:ext cx="1101090" cy="626745"/>
              <a:chOff x="5071109" y="-680084"/>
              <a:chExt cx="1101090" cy="626745"/>
            </a:xfrm>
            <a:solidFill>
              <a:schemeClr val="tx1"/>
            </a:solidFill>
          </p:grpSpPr>
          <p:sp>
            <p:nvSpPr>
              <p:cNvPr id="33" name="Freeform: Shape 32">
                <a:extLst>
                  <a:ext uri="{FF2B5EF4-FFF2-40B4-BE49-F238E27FC236}">
                    <a16:creationId xmlns:a16="http://schemas.microsoft.com/office/drawing/2014/main" id="{3F25806B-AF80-4844-9E5E-5D360B7D0663}"/>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2C21F8-C574-415E-A1C6-F338D6B32615}"/>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83D8635-15E1-4F66-857A-B2CE2BB3A79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AD0113D-F555-42A1-B0EF-48C620BE8C69}"/>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1205BBB-844D-4BB8-B13F-4A5AFFDFD6E8}"/>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5A98BB-B5AC-4090-B881-A2E436CA10C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0062105-0C6B-4900-ACEF-7B295552506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896AA7-7ADB-4898-94CD-9F1487DBFFE3}"/>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71AD7A3-FC7D-4637-875E-9316EE19E102}"/>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565533-FAAA-4647-95BD-CFAF0CB7B5E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A3994AC-DAA5-4D75-BF0D-DA7DA8B6DA7E}"/>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16CEFBC-DDBF-41D7-B172-98A57267E6AA}"/>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E257EA4-EE90-47F0-884C-1EF8CE49213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049F55-9678-4BCB-ACDF-6D5C2C4F592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9DCEF9-83D2-495A-BC08-051B41A9FC71}"/>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1451721"/>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4" r:id="rId23"/>
    <p:sldLayoutId id="2147483985" r:id="rId24"/>
    <p:sldLayoutId id="2147483986" r:id="rId25"/>
    <p:sldLayoutId id="2147483987" r:id="rId26"/>
    <p:sldLayoutId id="21474839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3.xml"/><Relationship Id="rId1" Type="http://schemas.openxmlformats.org/officeDocument/2006/relationships/slideLayout" Target="../slideLayouts/slideLayout181.xml"/><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5.xml"/><Relationship Id="rId1" Type="http://schemas.openxmlformats.org/officeDocument/2006/relationships/slideLayout" Target="../slideLayouts/slideLayout181.xml"/><Relationship Id="rId5" Type="http://schemas.microsoft.com/office/2007/relationships/hdphoto" Target="../media/hdphoto23.wdp"/><Relationship Id="rId4" Type="http://schemas.openxmlformats.org/officeDocument/2006/relationships/image" Target="../media/image107.png"/></Relationships>
</file>

<file path=ppt/slides/_rels/slide1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180.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4.svg"/><Relationship Id="rId4" Type="http://schemas.openxmlformats.org/officeDocument/2006/relationships/image" Target="../media/image109.svg"/><Relationship Id="rId9"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180.xml"/><Relationship Id="rId4" Type="http://schemas.openxmlformats.org/officeDocument/2006/relationships/hyperlink" Target="https://www.gartner.com/document/3987684?ref=sendres_email&amp;refval=77192918"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26" Type="http://schemas.microsoft.com/office/2007/relationships/hdphoto" Target="../media/hdphoto19.wdp"/><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18.xml"/><Relationship Id="rId16" Type="http://schemas.openxmlformats.org/officeDocument/2006/relationships/image" Target="../media/image89.svg"/><Relationship Id="rId20" Type="http://schemas.openxmlformats.org/officeDocument/2006/relationships/image" Target="../media/image93.png"/><Relationship Id="rId29" Type="http://schemas.openxmlformats.org/officeDocument/2006/relationships/image" Target="../media/image101.png"/><Relationship Id="rId1" Type="http://schemas.openxmlformats.org/officeDocument/2006/relationships/slideLayout" Target="../slideLayouts/slideLayout189.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0.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image" Target="../media/image99.png"/><Relationship Id="rId30" Type="http://schemas.microsoft.com/office/2007/relationships/hdphoto" Target="../media/hdphoto25.wdp"/></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1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0.xml"/></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173.xml"/><Relationship Id="rId4" Type="http://schemas.microsoft.com/office/2007/relationships/hdphoto" Target="../media/hdphoto2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0.xml"/></Relationships>
</file>

<file path=ppt/slides/_rels/slide24.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4.xml"/><Relationship Id="rId1" Type="http://schemas.openxmlformats.org/officeDocument/2006/relationships/slideLayout" Target="../slideLayouts/slideLayout188.xml"/><Relationship Id="rId6" Type="http://schemas.openxmlformats.org/officeDocument/2006/relationships/image" Target="../media/image121.tiff"/><Relationship Id="rId5" Type="http://schemas.openxmlformats.org/officeDocument/2006/relationships/image" Target="../media/image120.sv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181.xml"/></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180.xml"/></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80.xml"/><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9.xml"/><Relationship Id="rId1" Type="http://schemas.openxmlformats.org/officeDocument/2006/relationships/slideLayout" Target="../slideLayouts/slideLayout180.xml"/></Relationships>
</file>

<file path=ppt/slides/_rels/slide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26" Type="http://schemas.microsoft.com/office/2007/relationships/hdphoto" Target="../media/hdphoto17.wdp"/><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3.xml"/><Relationship Id="rId16" Type="http://schemas.openxmlformats.org/officeDocument/2006/relationships/image" Target="../media/image89.svg"/><Relationship Id="rId20" Type="http://schemas.openxmlformats.org/officeDocument/2006/relationships/image" Target="../media/image93.png"/><Relationship Id="rId29" Type="http://schemas.openxmlformats.org/officeDocument/2006/relationships/image" Target="../media/image101.png"/><Relationship Id="rId1" Type="http://schemas.openxmlformats.org/officeDocument/2006/relationships/slideLayout" Target="../slideLayouts/slideLayout189.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0.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image" Target="../media/image99.png"/><Relationship Id="rId30" Type="http://schemas.microsoft.com/office/2007/relationships/hdphoto" Target="../media/hdphoto18.wdp"/></Relationships>
</file>

<file path=ppt/slides/_rels/slide3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17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173.xml"/></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180.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18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8.xml"/></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18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173.xml"/><Relationship Id="rId5" Type="http://schemas.openxmlformats.org/officeDocument/2006/relationships/image" Target="../media/image143.jpeg"/><Relationship Id="rId4" Type="http://schemas.microsoft.com/office/2007/relationships/hdphoto" Target="../media/hdphoto27.wdp"/></Relationships>
</file>

<file path=ppt/slides/_rels/slide3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180.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180.xml"/></Relationships>
</file>

<file path=ppt/slides/_rels/slide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26" Type="http://schemas.microsoft.com/office/2007/relationships/hdphoto" Target="../media/hdphoto19.wdp"/><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4.xml"/><Relationship Id="rId16" Type="http://schemas.openxmlformats.org/officeDocument/2006/relationships/image" Target="../media/image89.svg"/><Relationship Id="rId20" Type="http://schemas.openxmlformats.org/officeDocument/2006/relationships/image" Target="../media/image93.png"/><Relationship Id="rId29" Type="http://schemas.openxmlformats.org/officeDocument/2006/relationships/image" Target="../media/image101.png"/><Relationship Id="rId1" Type="http://schemas.openxmlformats.org/officeDocument/2006/relationships/slideLayout" Target="../slideLayouts/slideLayout189.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0.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image" Target="../media/image99.png"/><Relationship Id="rId30" Type="http://schemas.microsoft.com/office/2007/relationships/hdphoto" Target="../media/hdphoto20.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3.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c2/instance-types/inf1" TargetMode="External"/><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26" Type="http://schemas.microsoft.com/office/2007/relationships/hdphoto" Target="../media/hdphoto21.wdp"/><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6.xml"/><Relationship Id="rId16" Type="http://schemas.openxmlformats.org/officeDocument/2006/relationships/image" Target="../media/image89.svg"/><Relationship Id="rId20" Type="http://schemas.openxmlformats.org/officeDocument/2006/relationships/image" Target="../media/image93.png"/><Relationship Id="rId29" Type="http://schemas.openxmlformats.org/officeDocument/2006/relationships/image" Target="../media/image101.png"/><Relationship Id="rId1" Type="http://schemas.openxmlformats.org/officeDocument/2006/relationships/slideLayout" Target="../slideLayouts/slideLayout189.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0.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image" Target="../media/image99.png"/><Relationship Id="rId30" Type="http://schemas.microsoft.com/office/2007/relationships/hdphoto" Target="../media/hdphoto2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0.xml"/></Relationships>
</file>

<file path=ppt/slides/_rels/slide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C3651-8413-4C57-85CD-CD0D1E9D9D1D}"/>
              </a:ext>
            </a:extLst>
          </p:cNvPr>
          <p:cNvSpPr>
            <a:spLocks noGrp="1"/>
          </p:cNvSpPr>
          <p:nvPr>
            <p:ph type="body" sz="quarter" idx="13"/>
          </p:nvPr>
        </p:nvSpPr>
        <p:spPr/>
        <p:txBody>
          <a:bodyPr/>
          <a:lstStyle/>
          <a:p>
            <a:r>
              <a:rPr lang="en-US" dirty="0"/>
              <a:t>Overview</a:t>
            </a:r>
          </a:p>
        </p:txBody>
      </p:sp>
      <p:sp>
        <p:nvSpPr>
          <p:cNvPr id="3" name="Text Placeholder 2">
            <a:extLst>
              <a:ext uri="{FF2B5EF4-FFF2-40B4-BE49-F238E27FC236}">
                <a16:creationId xmlns:a16="http://schemas.microsoft.com/office/drawing/2014/main" id="{F80C3B06-8042-4738-9513-111099058A43}"/>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February 2021</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AWS Machine Learning</a:t>
            </a:r>
          </a:p>
        </p:txBody>
      </p:sp>
    </p:spTree>
    <p:extLst>
      <p:ext uri="{BB962C8B-B14F-4D97-AF65-F5344CB8AC3E}">
        <p14:creationId xmlns:p14="http://schemas.microsoft.com/office/powerpoint/2010/main" val="320403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9" y="1250000"/>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The 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9" y="3843705"/>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9" y="2547344"/>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8"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1" y="3565387"/>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10211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2AE-5EDD-4332-BD8A-FFB98BEBB304}"/>
              </a:ext>
            </a:extLst>
          </p:cNvPr>
          <p:cNvSpPr>
            <a:spLocks noGrp="1"/>
          </p:cNvSpPr>
          <p:nvPr>
            <p:ph type="title"/>
          </p:nvPr>
        </p:nvSpPr>
        <p:spPr/>
        <p:txBody>
          <a:bodyPr/>
          <a:lstStyle/>
          <a:p>
            <a:r>
              <a:rPr lang="en-US" dirty="0"/>
              <a:t>Balancing ML agility with IT governance</a:t>
            </a:r>
          </a:p>
        </p:txBody>
      </p:sp>
      <p:sp>
        <p:nvSpPr>
          <p:cNvPr id="3" name="Oval 2">
            <a:extLst>
              <a:ext uri="{FF2B5EF4-FFF2-40B4-BE49-F238E27FC236}">
                <a16:creationId xmlns:a16="http://schemas.microsoft.com/office/drawing/2014/main" id="{D39EBAB9-02A7-4474-A3EB-3943B0A1055D}"/>
              </a:ext>
            </a:extLst>
          </p:cNvPr>
          <p:cNvSpPr>
            <a:spLocks noChangeAspect="1"/>
          </p:cNvSpPr>
          <p:nvPr/>
        </p:nvSpPr>
        <p:spPr>
          <a:xfrm>
            <a:off x="1552788" y="1848529"/>
            <a:ext cx="1202804" cy="1202803"/>
          </a:xfrm>
          <a:prstGeom prst="ellipse">
            <a:avLst/>
          </a:prstGeom>
          <a:solidFill>
            <a:schemeClr val="bg2"/>
          </a:solidFill>
          <a:ln w="19050">
            <a:gradFill flip="none" rotWithShape="1">
              <a:gsLst>
                <a:gs pos="0">
                  <a:schemeClr val="accent1"/>
                </a:gs>
                <a:gs pos="100000">
                  <a:srgbClr val="FF644A"/>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9" name="TextBox 8">
            <a:extLst>
              <a:ext uri="{FF2B5EF4-FFF2-40B4-BE49-F238E27FC236}">
                <a16:creationId xmlns:a16="http://schemas.microsoft.com/office/drawing/2014/main" id="{6C56CBD8-13F2-4A27-A8D9-2A1AEDB2F235}"/>
              </a:ext>
            </a:extLst>
          </p:cNvPr>
          <p:cNvSpPr txBox="1"/>
          <p:nvPr/>
        </p:nvSpPr>
        <p:spPr>
          <a:xfrm>
            <a:off x="609819" y="3178385"/>
            <a:ext cx="3088742"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Focus on unique business value</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Self-service access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Experiment fast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Respond quickly to change</a:t>
            </a:r>
          </a:p>
        </p:txBody>
      </p:sp>
      <p:sp>
        <p:nvSpPr>
          <p:cNvPr id="10" name="TextBox 9">
            <a:extLst>
              <a:ext uri="{FF2B5EF4-FFF2-40B4-BE49-F238E27FC236}">
                <a16:creationId xmlns:a16="http://schemas.microsoft.com/office/drawing/2014/main" id="{F8C15DE9-9985-41F9-9345-983B42574022}"/>
              </a:ext>
            </a:extLst>
          </p:cNvPr>
          <p:cNvSpPr txBox="1"/>
          <p:nvPr/>
        </p:nvSpPr>
        <p:spPr>
          <a:xfrm>
            <a:off x="399288" y="1274630"/>
            <a:ext cx="3509802"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ML Builders</a:t>
            </a:r>
            <a:endParaRPr lang="en-US" sz="1950" dirty="0">
              <a:solidFill>
                <a:srgbClr val="FFFFFF"/>
              </a:solidFill>
              <a:latin typeface="Amazon Ember"/>
              <a:cs typeface="Arial" panose="020B0604020202020204" pitchFamily="34" charset="0"/>
            </a:endParaRPr>
          </a:p>
        </p:txBody>
      </p:sp>
      <p:sp>
        <p:nvSpPr>
          <p:cNvPr id="12" name="TextBox 11">
            <a:extLst>
              <a:ext uri="{FF2B5EF4-FFF2-40B4-BE49-F238E27FC236}">
                <a16:creationId xmlns:a16="http://schemas.microsoft.com/office/drawing/2014/main" id="{2FC72F33-1DAC-4992-B2D5-2244D2E24C56}"/>
              </a:ext>
            </a:extLst>
          </p:cNvPr>
          <p:cNvSpPr txBox="1"/>
          <p:nvPr/>
        </p:nvSpPr>
        <p:spPr>
          <a:xfrm>
            <a:off x="5422879" y="3178385"/>
            <a:ext cx="2910290"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Security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Compliance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Operations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Spend management</a:t>
            </a:r>
          </a:p>
        </p:txBody>
      </p:sp>
      <p:sp>
        <p:nvSpPr>
          <p:cNvPr id="13" name="Oval 12">
            <a:extLst>
              <a:ext uri="{FF2B5EF4-FFF2-40B4-BE49-F238E27FC236}">
                <a16:creationId xmlns:a16="http://schemas.microsoft.com/office/drawing/2014/main" id="{49295D1F-D9D5-4ADB-88A8-B63305F0FAC1}"/>
              </a:ext>
            </a:extLst>
          </p:cNvPr>
          <p:cNvSpPr>
            <a:spLocks noChangeAspect="1"/>
          </p:cNvSpPr>
          <p:nvPr/>
        </p:nvSpPr>
        <p:spPr>
          <a:xfrm>
            <a:off x="6276622" y="1848528"/>
            <a:ext cx="1202804" cy="1202804"/>
          </a:xfrm>
          <a:prstGeom prst="ellipse">
            <a:avLst/>
          </a:prstGeom>
          <a:solidFill>
            <a:schemeClr val="bg2"/>
          </a:solidFill>
          <a:ln w="19050">
            <a:gradFill flip="none" rotWithShape="1">
              <a:gsLst>
                <a:gs pos="0">
                  <a:srgbClr val="FF792E"/>
                </a:gs>
                <a:gs pos="100000">
                  <a:schemeClr val="accent3"/>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15" name="TextBox 14">
            <a:extLst>
              <a:ext uri="{FF2B5EF4-FFF2-40B4-BE49-F238E27FC236}">
                <a16:creationId xmlns:a16="http://schemas.microsoft.com/office/drawing/2014/main" id="{313AF38E-C839-4CB0-A8AA-092DF4CE0987}"/>
              </a:ext>
            </a:extLst>
          </p:cNvPr>
          <p:cNvSpPr txBox="1"/>
          <p:nvPr/>
        </p:nvSpPr>
        <p:spPr>
          <a:xfrm>
            <a:off x="5534367" y="1271903"/>
            <a:ext cx="2687314"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Cloud IT and DevOps</a:t>
            </a:r>
          </a:p>
        </p:txBody>
      </p:sp>
      <p:cxnSp>
        <p:nvCxnSpPr>
          <p:cNvPr id="21" name="Straight Connector 20">
            <a:extLst>
              <a:ext uri="{FF2B5EF4-FFF2-40B4-BE49-F238E27FC236}">
                <a16:creationId xmlns:a16="http://schemas.microsoft.com/office/drawing/2014/main" id="{D4CC05C8-E3B8-4E8A-9899-A530C0935D87}"/>
              </a:ext>
            </a:extLst>
          </p:cNvPr>
          <p:cNvCxnSpPr>
            <a:cxnSpLocks/>
          </p:cNvCxnSpPr>
          <p:nvPr/>
        </p:nvCxnSpPr>
        <p:spPr>
          <a:xfrm>
            <a:off x="4635122" y="1009651"/>
            <a:ext cx="0" cy="3473625"/>
          </a:xfrm>
          <a:prstGeom prst="line">
            <a:avLst/>
          </a:prstGeom>
          <a:ln w="28575" cap="rnd">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ECD09D-5108-4074-869E-826BCD83ECA7}"/>
              </a:ext>
            </a:extLst>
          </p:cNvPr>
          <p:cNvSpPr>
            <a:spLocks noChangeAspect="1"/>
          </p:cNvSpPr>
          <p:nvPr/>
        </p:nvSpPr>
        <p:spPr>
          <a:xfrm>
            <a:off x="4119635" y="1934442"/>
            <a:ext cx="1030974" cy="1030974"/>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grpSp>
        <p:nvGrpSpPr>
          <p:cNvPr id="24" name="Group 23">
            <a:extLst>
              <a:ext uri="{FF2B5EF4-FFF2-40B4-BE49-F238E27FC236}">
                <a16:creationId xmlns:a16="http://schemas.microsoft.com/office/drawing/2014/main" id="{ACE28D66-658B-4108-BC76-7E7413DCDF26}"/>
              </a:ext>
            </a:extLst>
          </p:cNvPr>
          <p:cNvGrpSpPr>
            <a:grpSpLocks noChangeAspect="1"/>
          </p:cNvGrpSpPr>
          <p:nvPr/>
        </p:nvGrpSpPr>
        <p:grpSpPr>
          <a:xfrm>
            <a:off x="4284542" y="2242083"/>
            <a:ext cx="701160" cy="415694"/>
            <a:chOff x="14288" y="12701"/>
            <a:chExt cx="1290638" cy="765176"/>
          </a:xfrm>
          <a:noFill/>
          <a:effectLst/>
        </p:grpSpPr>
        <p:sp>
          <p:nvSpPr>
            <p:cNvPr id="25" name="Freeform 10">
              <a:extLst>
                <a:ext uri="{FF2B5EF4-FFF2-40B4-BE49-F238E27FC236}">
                  <a16:creationId xmlns:a16="http://schemas.microsoft.com/office/drawing/2014/main" id="{92861136-97FB-4F0A-87CD-5CF30CCCF2FB}"/>
                </a:ext>
              </a:extLst>
            </p:cNvPr>
            <p:cNvSpPr>
              <a:spLocks/>
            </p:cNvSpPr>
            <p:nvPr/>
          </p:nvSpPr>
          <p:spPr bwMode="auto">
            <a:xfrm>
              <a:off x="301626" y="180976"/>
              <a:ext cx="862014" cy="596901"/>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6" name="Freeform 11">
              <a:extLst>
                <a:ext uri="{FF2B5EF4-FFF2-40B4-BE49-F238E27FC236}">
                  <a16:creationId xmlns:a16="http://schemas.microsoft.com/office/drawing/2014/main" id="{8DFDD1BF-18BD-4CD6-B1FF-09481DDE97E6}"/>
                </a:ext>
              </a:extLst>
            </p:cNvPr>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7" name="Freeform 12">
              <a:extLst>
                <a:ext uri="{FF2B5EF4-FFF2-40B4-BE49-F238E27FC236}">
                  <a16:creationId xmlns:a16="http://schemas.microsoft.com/office/drawing/2014/main" id="{0C8CCADB-FA07-414E-91D9-78DE0216EA09}"/>
                </a:ext>
              </a:extLst>
            </p:cNvPr>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8" name="Freeform 9">
              <a:extLst>
                <a:ext uri="{FF2B5EF4-FFF2-40B4-BE49-F238E27FC236}">
                  <a16:creationId xmlns:a16="http://schemas.microsoft.com/office/drawing/2014/main" id="{A3CAFDBA-C9A9-4034-B8C1-2DDECD0699FF}"/>
                </a:ext>
              </a:extLst>
            </p:cNvPr>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grpSp>
      <p:grpSp>
        <p:nvGrpSpPr>
          <p:cNvPr id="34" name="Graphic 4899">
            <a:extLst>
              <a:ext uri="{FF2B5EF4-FFF2-40B4-BE49-F238E27FC236}">
                <a16:creationId xmlns:a16="http://schemas.microsoft.com/office/drawing/2014/main" id="{D41F30B6-9EE7-4139-8E84-4D7A37AD061C}"/>
              </a:ext>
            </a:extLst>
          </p:cNvPr>
          <p:cNvGrpSpPr/>
          <p:nvPr/>
        </p:nvGrpSpPr>
        <p:grpSpPr>
          <a:xfrm>
            <a:off x="1740290" y="2036030"/>
            <a:ext cx="827801" cy="827801"/>
            <a:chOff x="8597158" y="2476500"/>
            <a:chExt cx="1905000" cy="1905000"/>
          </a:xfrm>
        </p:grpSpPr>
        <p:sp>
          <p:nvSpPr>
            <p:cNvPr id="35" name="Freeform: Shape 34">
              <a:extLst>
                <a:ext uri="{FF2B5EF4-FFF2-40B4-BE49-F238E27FC236}">
                  <a16:creationId xmlns:a16="http://schemas.microsoft.com/office/drawing/2014/main" id="{9AB2A016-189D-4FD8-8F80-4974F916D65D}"/>
                </a:ext>
              </a:extLst>
            </p:cNvPr>
            <p:cNvSpPr/>
            <p:nvPr/>
          </p:nvSpPr>
          <p:spPr>
            <a:xfrm>
              <a:off x="9695200" y="3270123"/>
              <a:ext cx="138779" cy="176974"/>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rgbClr val="527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3740E64A-4243-4FD3-A8E2-2D8FEB9AC986}"/>
                </a:ext>
              </a:extLst>
            </p:cNvPr>
            <p:cNvSpPr/>
            <p:nvPr/>
          </p:nvSpPr>
          <p:spPr>
            <a:xfrm>
              <a:off x="10031242" y="2841688"/>
              <a:ext cx="138779" cy="176974"/>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C97142DB-80DC-4546-9336-990883739E9B}"/>
                </a:ext>
              </a:extLst>
            </p:cNvPr>
            <p:cNvSpPr/>
            <p:nvPr/>
          </p:nvSpPr>
          <p:spPr>
            <a:xfrm>
              <a:off x="10094392" y="3115913"/>
              <a:ext cx="123444"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44CDFD72-C079-41E4-BC23-8740DF08D5FE}"/>
                </a:ext>
              </a:extLst>
            </p:cNvPr>
            <p:cNvSpPr/>
            <p:nvPr/>
          </p:nvSpPr>
          <p:spPr>
            <a:xfrm>
              <a:off x="9947612" y="331793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E04C401-CCAB-4FA7-8F9E-8E24B401AE5B}"/>
                </a:ext>
              </a:extLst>
            </p:cNvPr>
            <p:cNvSpPr/>
            <p:nvPr/>
          </p:nvSpPr>
          <p:spPr>
            <a:xfrm>
              <a:off x="10058388" y="3243072"/>
              <a:ext cx="176974" cy="138779"/>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8175FC0-042A-4B34-8140-10EFB2303F7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B866D48-562A-4B1C-91F5-92AC7D716BDC}"/>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8C66BAA-B046-42CD-A9AB-ACB0D5DBF818}"/>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682608A-A102-4B19-8184-304E98A8BD5F}"/>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1FCF3DE2-F07F-4A8E-ABD6-73CCBAEE78F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316A6C0C-E7B2-4C56-96E4-D57C2DB6B78C}"/>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7BA021D-DE95-448F-9C49-BB68779E818D}"/>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9D11D807-BEDF-49E9-9450-2F9E72B2292B}"/>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321618A6-2873-4126-A118-C2BAC53C12FD}"/>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98977418-2B13-4D6F-9A9E-00B5ADCBC418}"/>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D114E9B-F2FC-46AE-8C93-41B8F8915FE9}"/>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rgbClr val="F1F2F2"/>
              </a:solidFill>
              <a:prstDash val="solid"/>
              <a:round/>
            </a:ln>
          </p:spPr>
          <p:txBody>
            <a:bodyPr rtlCol="0" anchor="ctr"/>
            <a:lstStyle/>
            <a:p>
              <a:endParaRPr lang="en-US" dirty="0"/>
            </a:p>
          </p:txBody>
        </p:sp>
      </p:grpSp>
      <p:grpSp>
        <p:nvGrpSpPr>
          <p:cNvPr id="60" name="Graphic 4863">
            <a:extLst>
              <a:ext uri="{FF2B5EF4-FFF2-40B4-BE49-F238E27FC236}">
                <a16:creationId xmlns:a16="http://schemas.microsoft.com/office/drawing/2014/main" id="{1CB4EAD5-443F-437D-BEBD-5EE1D9BA6CE3}"/>
              </a:ext>
            </a:extLst>
          </p:cNvPr>
          <p:cNvGrpSpPr/>
          <p:nvPr/>
        </p:nvGrpSpPr>
        <p:grpSpPr>
          <a:xfrm>
            <a:off x="6409585" y="1981490"/>
            <a:ext cx="936879" cy="936879"/>
            <a:chOff x="1200076" y="2476500"/>
            <a:chExt cx="1905000" cy="1905000"/>
          </a:xfrm>
        </p:grpSpPr>
        <p:sp>
          <p:nvSpPr>
            <p:cNvPr id="61" name="Freeform: Shape 60">
              <a:extLst>
                <a:ext uri="{FF2B5EF4-FFF2-40B4-BE49-F238E27FC236}">
                  <a16:creationId xmlns:a16="http://schemas.microsoft.com/office/drawing/2014/main" id="{0A034536-DDD9-484A-A77B-7B0972374E7F}"/>
                </a:ext>
              </a:extLst>
            </p:cNvPr>
            <p:cNvSpPr/>
            <p:nvPr/>
          </p:nvSpPr>
          <p:spPr>
            <a:xfrm>
              <a:off x="1712902" y="3517487"/>
              <a:ext cx="249078" cy="9525"/>
            </a:xfrm>
            <a:custGeom>
              <a:avLst/>
              <a:gdLst>
                <a:gd name="connsiteX0" fmla="*/ 0 w 249078"/>
                <a:gd name="connsiteY0" fmla="*/ 0 h 9525"/>
                <a:gd name="connsiteX1" fmla="*/ 249079 w 249078"/>
                <a:gd name="connsiteY1" fmla="*/ 0 h 9525"/>
              </a:gdLst>
              <a:ahLst/>
              <a:cxnLst>
                <a:cxn ang="0">
                  <a:pos x="connsiteX0" y="connsiteY0"/>
                </a:cxn>
                <a:cxn ang="0">
                  <a:pos x="connsiteX1" y="connsiteY1"/>
                </a:cxn>
              </a:cxnLst>
              <a:rect l="l" t="t" r="r" b="b"/>
              <a:pathLst>
                <a:path w="249078" h="9525">
                  <a:moveTo>
                    <a:pt x="0" y="0"/>
                  </a:moveTo>
                  <a:lnTo>
                    <a:pt x="249079" y="0"/>
                  </a:lnTo>
                </a:path>
              </a:pathLst>
            </a:custGeom>
            <a:ln w="19050" cap="flat">
              <a:solidFill>
                <a:srgbClr val="527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9C3196D1-6095-4136-93AA-40FA3D1C0898}"/>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69E5BDF-2DD4-448F-A04A-74F0ACDEA502}"/>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4A546B5-E1B5-442D-8427-DBAA605E9426}"/>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28B11573-A385-4430-BE75-1B50E2858337}"/>
                </a:ext>
              </a:extLst>
            </p:cNvPr>
            <p:cNvSpPr/>
            <p:nvPr/>
          </p:nvSpPr>
          <p:spPr>
            <a:xfrm>
              <a:off x="1642131" y="3411474"/>
              <a:ext cx="245078" cy="9525"/>
            </a:xfrm>
            <a:custGeom>
              <a:avLst/>
              <a:gdLst>
                <a:gd name="connsiteX0" fmla="*/ 0 w 245078"/>
                <a:gd name="connsiteY0" fmla="*/ 0 h 9525"/>
                <a:gd name="connsiteX1" fmla="*/ 245078 w 245078"/>
                <a:gd name="connsiteY1" fmla="*/ 0 h 9525"/>
              </a:gdLst>
              <a:ahLst/>
              <a:cxnLst>
                <a:cxn ang="0">
                  <a:pos x="connsiteX0" y="connsiteY0"/>
                </a:cxn>
                <a:cxn ang="0">
                  <a:pos x="connsiteX1" y="connsiteY1"/>
                </a:cxn>
              </a:cxnLst>
              <a:rect l="l" t="t" r="r" b="b"/>
              <a:pathLst>
                <a:path w="245078" h="9525">
                  <a:moveTo>
                    <a:pt x="0" y="0"/>
                  </a:moveTo>
                  <a:lnTo>
                    <a:pt x="245078" y="0"/>
                  </a:lnTo>
                </a:path>
              </a:pathLst>
            </a:custGeom>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E0D71FC-1A21-4C9A-8A29-ACD1135BBF1C}"/>
                </a:ext>
              </a:extLst>
            </p:cNvPr>
            <p:cNvSpPr/>
            <p:nvPr/>
          </p:nvSpPr>
          <p:spPr>
            <a:xfrm>
              <a:off x="1941787" y="3411474"/>
              <a:ext cx="89915" cy="9525"/>
            </a:xfrm>
            <a:custGeom>
              <a:avLst/>
              <a:gdLst>
                <a:gd name="connsiteX0" fmla="*/ 0 w 89915"/>
                <a:gd name="connsiteY0" fmla="*/ 0 h 9525"/>
                <a:gd name="connsiteX1" fmla="*/ 89916 w 89915"/>
                <a:gd name="connsiteY1" fmla="*/ 0 h 9525"/>
              </a:gdLst>
              <a:ahLst/>
              <a:cxnLst>
                <a:cxn ang="0">
                  <a:pos x="connsiteX0" y="connsiteY0"/>
                </a:cxn>
                <a:cxn ang="0">
                  <a:pos x="connsiteX1" y="connsiteY1"/>
                </a:cxn>
              </a:cxnLst>
              <a:rect l="l" t="t" r="r" b="b"/>
              <a:pathLst>
                <a:path w="89915" h="9525">
                  <a:moveTo>
                    <a:pt x="0" y="0"/>
                  </a:moveTo>
                  <a:lnTo>
                    <a:pt x="89916" y="0"/>
                  </a:lnTo>
                </a:path>
              </a:pathLst>
            </a:custGeom>
            <a:ln w="19050" cap="flat">
              <a:solidFill>
                <a:srgbClr val="527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7D25692C-F4F4-4C76-B18F-8C7C42703C5C}"/>
                </a:ext>
              </a:extLst>
            </p:cNvPr>
            <p:cNvSpPr/>
            <p:nvPr/>
          </p:nvSpPr>
          <p:spPr>
            <a:xfrm>
              <a:off x="1800817" y="3305651"/>
              <a:ext cx="320706" cy="9525"/>
            </a:xfrm>
            <a:custGeom>
              <a:avLst/>
              <a:gdLst>
                <a:gd name="connsiteX0" fmla="*/ 0 w 320706"/>
                <a:gd name="connsiteY0" fmla="*/ 0 h 9525"/>
                <a:gd name="connsiteX1" fmla="*/ 320707 w 320706"/>
                <a:gd name="connsiteY1" fmla="*/ 0 h 9525"/>
              </a:gdLst>
              <a:ahLst/>
              <a:cxnLst>
                <a:cxn ang="0">
                  <a:pos x="connsiteX0" y="connsiteY0"/>
                </a:cxn>
                <a:cxn ang="0">
                  <a:pos x="connsiteX1" y="connsiteY1"/>
                </a:cxn>
              </a:cxnLst>
              <a:rect l="l" t="t" r="r" b="b"/>
              <a:pathLst>
                <a:path w="320706" h="9525">
                  <a:moveTo>
                    <a:pt x="0" y="0"/>
                  </a:moveTo>
                  <a:lnTo>
                    <a:pt x="320707" y="0"/>
                  </a:lnTo>
                </a:path>
              </a:pathLst>
            </a:custGeom>
            <a:ln w="19050" cap="flat">
              <a:solidFill>
                <a:srgbClr val="527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D2770208-A9E4-4A21-A635-BDD433986C51}"/>
                </a:ext>
              </a:extLst>
            </p:cNvPr>
            <p:cNvSpPr/>
            <p:nvPr/>
          </p:nvSpPr>
          <p:spPr>
            <a:xfrm>
              <a:off x="2136955" y="3408616"/>
              <a:ext cx="393668" cy="300323"/>
            </a:xfrm>
            <a:custGeom>
              <a:avLst/>
              <a:gdLst>
                <a:gd name="connsiteX0" fmla="*/ 0 w 393668"/>
                <a:gd name="connsiteY0" fmla="*/ 179832 h 300323"/>
                <a:gd name="connsiteX1" fmla="*/ 65437 w 393668"/>
                <a:gd name="connsiteY1" fmla="*/ 179832 h 300323"/>
                <a:gd name="connsiteX2" fmla="*/ 113252 w 393668"/>
                <a:gd name="connsiteY2" fmla="*/ 68390 h 300323"/>
                <a:gd name="connsiteX3" fmla="*/ 192977 w 393668"/>
                <a:gd name="connsiteY3" fmla="*/ 300323 h 300323"/>
                <a:gd name="connsiteX4" fmla="*/ 271177 w 393668"/>
                <a:gd name="connsiteY4" fmla="*/ 0 h 300323"/>
                <a:gd name="connsiteX5" fmla="*/ 327184 w 393668"/>
                <a:gd name="connsiteY5" fmla="*/ 179832 h 300323"/>
                <a:gd name="connsiteX6" fmla="*/ 393668 w 393668"/>
                <a:gd name="connsiteY6" fmla="*/ 179832 h 3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8" h="300323">
                  <a:moveTo>
                    <a:pt x="0" y="179832"/>
                  </a:moveTo>
                  <a:lnTo>
                    <a:pt x="65437" y="179832"/>
                  </a:lnTo>
                  <a:lnTo>
                    <a:pt x="113252" y="68390"/>
                  </a:lnTo>
                  <a:lnTo>
                    <a:pt x="192977" y="300323"/>
                  </a:lnTo>
                  <a:lnTo>
                    <a:pt x="271177" y="0"/>
                  </a:lnTo>
                  <a:lnTo>
                    <a:pt x="327184" y="179832"/>
                  </a:lnTo>
                  <a:lnTo>
                    <a:pt x="393668" y="179832"/>
                  </a:lnTo>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16323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p:nvPr>
        </p:nvSpPr>
        <p:spPr>
          <a:xfrm>
            <a:off x="457201" y="1016752"/>
            <a:ext cx="2562625" cy="686436"/>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9117"/>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40" y="3061151"/>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6"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40"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7"/>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5"/>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Security features to help you meet strict security requirements of ML workloads</a:t>
            </a:r>
          </a:p>
          <a:p>
            <a:endParaRPr lang="en-US" sz="1000" dirty="0"/>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7" y="66766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3"/>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PCI, HIPAA, SOC 1/2/3, FedRAMP, 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7"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3" y="2533871"/>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Create automated workflows in minutes 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3"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9"/>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7" y="3061151"/>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7"/>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7"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10" y="710030"/>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527FFF"/>
              </a:solidFill>
              <a:prstDash val="solid"/>
              <a:round/>
            </a:ln>
          </p:spPr>
          <p:txBody>
            <a:bodyPr rtlCol="0" anchor="ctr"/>
            <a:lstStyle/>
            <a:p>
              <a:endParaRPr lang="en-US" dirty="0"/>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9"/>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10" y="1608893"/>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527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527FFF"/>
              </a:solidFill>
              <a:prstDash val="solid"/>
              <a:round/>
            </a:ln>
          </p:spPr>
          <p:txBody>
            <a:bodyPr rtlCol="0" anchor="ctr"/>
            <a:lstStyle/>
            <a:p>
              <a:endParaRPr lang="en-US" dirty="0"/>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200" y="3891755"/>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38558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A9B557-BDCC-4B09-80EB-940EBD581204}"/>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a:stretch/>
        </p:blipFill>
        <p:spPr>
          <a:xfrm>
            <a:off x="0" y="0"/>
            <a:ext cx="4572000" cy="5143495"/>
          </a:xfrm>
          <a:prstGeom prst="rect">
            <a:avLst/>
          </a:prstGeom>
          <a:solidFill>
            <a:schemeClr val="bg1"/>
          </a:solidFill>
          <a:ln>
            <a:noFill/>
          </a:ln>
        </p:spPr>
      </p:pic>
      <p:pic>
        <p:nvPicPr>
          <p:cNvPr id="12" name="Picture 4">
            <a:extLst>
              <a:ext uri="{FF2B5EF4-FFF2-40B4-BE49-F238E27FC236}">
                <a16:creationId xmlns:a16="http://schemas.microsoft.com/office/drawing/2014/main" id="{F6EA138F-1825-4085-A94E-3EDD72816E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739900" y="1852494"/>
            <a:ext cx="1092200" cy="143850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55013"/>
            <a:chOff x="514351" y="1995857"/>
            <a:chExt cx="2560321" cy="1055013"/>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3+ terabytes data, 1,500+ hours play time per week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Needed a solution for real-time stats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Lean team, no data science expertise </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330033"/>
            <a:chOff x="514350" y="1995857"/>
            <a:chExt cx="2560322" cy="1330033"/>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877163"/>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Engaged with ML Solutions Lab</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Live data streamed to AWS from RFID tags on players and in game ball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processed in 100+ steps in under 1 second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ML models built on Amazon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make predictions in real time  </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NEXT GEN STATS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831808"/>
            <a:chOff x="514350" y="1995857"/>
            <a:chExt cx="2560322" cy="831808"/>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446276"/>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Launched 20+ stats quickly with limited data science team</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Sports announcers get interesting data points to engage fans</a:t>
              </a: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9835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8400-CB68-6C43-AACC-86A291895F30}"/>
              </a:ext>
            </a:extLst>
          </p:cNvPr>
          <p:cNvSpPr>
            <a:spLocks noGrp="1"/>
          </p:cNvSpPr>
          <p:nvPr>
            <p:ph type="title"/>
          </p:nvPr>
        </p:nvSpPr>
        <p:spPr/>
        <p:txBody>
          <a:bodyPr/>
          <a:lstStyle/>
          <a:p>
            <a:pPr algn="ctr"/>
            <a:r>
              <a:rPr lang="en-US" dirty="0"/>
              <a:t>Next Gen Stats solution architecture</a:t>
            </a:r>
          </a:p>
        </p:txBody>
      </p:sp>
      <p:grpSp>
        <p:nvGrpSpPr>
          <p:cNvPr id="55" name="Group 54">
            <a:extLst>
              <a:ext uri="{FF2B5EF4-FFF2-40B4-BE49-F238E27FC236}">
                <a16:creationId xmlns:a16="http://schemas.microsoft.com/office/drawing/2014/main" id="{559EBDB2-228A-4D0E-BC5F-8E588EDADFB8}"/>
              </a:ext>
            </a:extLst>
          </p:cNvPr>
          <p:cNvGrpSpPr/>
          <p:nvPr/>
        </p:nvGrpSpPr>
        <p:grpSpPr>
          <a:xfrm>
            <a:off x="1597352" y="1224219"/>
            <a:ext cx="5949296" cy="1652076"/>
            <a:chOff x="3925251" y="1362102"/>
            <a:chExt cx="4637705" cy="1287857"/>
          </a:xfrm>
        </p:grpSpPr>
        <p:sp>
          <p:nvSpPr>
            <p:cNvPr id="9" name="TextBox 8">
              <a:extLst>
                <a:ext uri="{FF2B5EF4-FFF2-40B4-BE49-F238E27FC236}">
                  <a16:creationId xmlns:a16="http://schemas.microsoft.com/office/drawing/2014/main" id="{068DA47A-E976-4BAE-8C98-5A5E7B516941}"/>
                </a:ext>
              </a:extLst>
            </p:cNvPr>
            <p:cNvSpPr txBox="1"/>
            <p:nvPr/>
          </p:nvSpPr>
          <p:spPr>
            <a:xfrm>
              <a:off x="3990975" y="1592566"/>
              <a:ext cx="600060"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Stadium</a:t>
              </a:r>
            </a:p>
          </p:txBody>
        </p:sp>
        <p:sp>
          <p:nvSpPr>
            <p:cNvPr id="10" name="TextBox 9">
              <a:extLst>
                <a:ext uri="{FF2B5EF4-FFF2-40B4-BE49-F238E27FC236}">
                  <a16:creationId xmlns:a16="http://schemas.microsoft.com/office/drawing/2014/main" id="{A19FB371-132E-4EAB-8870-45A227F167C5}"/>
                </a:ext>
              </a:extLst>
            </p:cNvPr>
            <p:cNvSpPr txBox="1"/>
            <p:nvPr/>
          </p:nvSpPr>
          <p:spPr>
            <a:xfrm>
              <a:off x="3925251" y="2093602"/>
              <a:ext cx="655042"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Stats FTP</a:t>
              </a:r>
            </a:p>
          </p:txBody>
        </p:sp>
        <p:sp>
          <p:nvSpPr>
            <p:cNvPr id="11" name="Rectangle 10">
              <a:extLst>
                <a:ext uri="{FF2B5EF4-FFF2-40B4-BE49-F238E27FC236}">
                  <a16:creationId xmlns:a16="http://schemas.microsoft.com/office/drawing/2014/main" id="{E74F0AAF-5209-4EC9-B85E-356E1DD950E4}"/>
                </a:ext>
              </a:extLst>
            </p:cNvPr>
            <p:cNvSpPr/>
            <p:nvPr/>
          </p:nvSpPr>
          <p:spPr>
            <a:xfrm>
              <a:off x="5124450" y="1532925"/>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Tracking data</a:t>
              </a:r>
            </a:p>
          </p:txBody>
        </p:sp>
        <p:sp>
          <p:nvSpPr>
            <p:cNvPr id="12" name="Rectangle 11">
              <a:extLst>
                <a:ext uri="{FF2B5EF4-FFF2-40B4-BE49-F238E27FC236}">
                  <a16:creationId xmlns:a16="http://schemas.microsoft.com/office/drawing/2014/main" id="{5939D641-0D37-4810-8D9E-1867907DADA6}"/>
                </a:ext>
              </a:extLst>
            </p:cNvPr>
            <p:cNvSpPr/>
            <p:nvPr/>
          </p:nvSpPr>
          <p:spPr>
            <a:xfrm>
              <a:off x="5124450" y="2056800"/>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Traditional stats</a:t>
              </a:r>
            </a:p>
          </p:txBody>
        </p:sp>
        <p:cxnSp>
          <p:nvCxnSpPr>
            <p:cNvPr id="14" name="Straight Arrow Connector 13">
              <a:extLst>
                <a:ext uri="{FF2B5EF4-FFF2-40B4-BE49-F238E27FC236}">
                  <a16:creationId xmlns:a16="http://schemas.microsoft.com/office/drawing/2014/main" id="{92736E82-5386-485E-9F29-4B463D0F5003}"/>
                </a:ext>
              </a:extLst>
            </p:cNvPr>
            <p:cNvCxnSpPr>
              <a:stCxn id="9" idx="3"/>
              <a:endCxn id="11" idx="1"/>
            </p:cNvCxnSpPr>
            <p:nvPr/>
          </p:nvCxnSpPr>
          <p:spPr>
            <a:xfrm>
              <a:off x="4591035" y="1700532"/>
              <a:ext cx="53341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7DF1F0-94D6-46E5-84A0-8F65A60A9635}"/>
                </a:ext>
              </a:extLst>
            </p:cNvPr>
            <p:cNvCxnSpPr/>
            <p:nvPr/>
          </p:nvCxnSpPr>
          <p:spPr>
            <a:xfrm>
              <a:off x="4711044" y="2219645"/>
              <a:ext cx="41340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EDA2767-D8B3-433E-8DDF-A10E5E8C2309}"/>
                </a:ext>
              </a:extLst>
            </p:cNvPr>
            <p:cNvSpPr/>
            <p:nvPr/>
          </p:nvSpPr>
          <p:spPr>
            <a:xfrm>
              <a:off x="6108700" y="1532925"/>
              <a:ext cx="1298576" cy="335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C232F"/>
                  </a:solidFill>
                  <a:effectLst/>
                  <a:uLnTx/>
                  <a:uFillTx/>
                  <a:latin typeface="Amazon Ember"/>
                  <a:ea typeface="+mn-ea"/>
                  <a:cs typeface="+mn-cs"/>
                </a:rPr>
                <a:t>Apache Kafka</a:t>
              </a:r>
            </a:p>
          </p:txBody>
        </p:sp>
        <p:sp>
          <p:nvSpPr>
            <p:cNvPr id="18" name="Rectangle 17">
              <a:extLst>
                <a:ext uri="{FF2B5EF4-FFF2-40B4-BE49-F238E27FC236}">
                  <a16:creationId xmlns:a16="http://schemas.microsoft.com/office/drawing/2014/main" id="{43E66145-07CE-4EA3-9662-8DD9F1397FCF}"/>
                </a:ext>
              </a:extLst>
            </p:cNvPr>
            <p:cNvSpPr/>
            <p:nvPr/>
          </p:nvSpPr>
          <p:spPr>
            <a:xfrm>
              <a:off x="6108701" y="2056800"/>
              <a:ext cx="603250"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146304" rIns="9144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19" name="Rectangle 18">
              <a:extLst>
                <a:ext uri="{FF2B5EF4-FFF2-40B4-BE49-F238E27FC236}">
                  <a16:creationId xmlns:a16="http://schemas.microsoft.com/office/drawing/2014/main" id="{58A44213-CE10-44F5-8ED7-2897AAF1F008}"/>
                </a:ext>
              </a:extLst>
            </p:cNvPr>
            <p:cNvSpPr/>
            <p:nvPr/>
          </p:nvSpPr>
          <p:spPr>
            <a:xfrm>
              <a:off x="6804026" y="2063694"/>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ML Processors</a:t>
              </a:r>
            </a:p>
          </p:txBody>
        </p:sp>
        <p:sp>
          <p:nvSpPr>
            <p:cNvPr id="20" name="Rectangle 19">
              <a:extLst>
                <a:ext uri="{FF2B5EF4-FFF2-40B4-BE49-F238E27FC236}">
                  <a16:creationId xmlns:a16="http://schemas.microsoft.com/office/drawing/2014/main" id="{1F42483F-8370-4A17-9629-3DDAE913499E}"/>
                </a:ext>
              </a:extLst>
            </p:cNvPr>
            <p:cNvSpPr/>
            <p:nvPr/>
          </p:nvSpPr>
          <p:spPr>
            <a:xfrm>
              <a:off x="6804026" y="225900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1C232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68195EA6-BAE7-4E66-883E-39E400617BF7}"/>
                </a:ext>
              </a:extLst>
            </p:cNvPr>
            <p:cNvSpPr/>
            <p:nvPr/>
          </p:nvSpPr>
          <p:spPr>
            <a:xfrm>
              <a:off x="4914900" y="1362102"/>
              <a:ext cx="2652713" cy="12096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3" name="Connector: Elbow 22">
              <a:extLst>
                <a:ext uri="{FF2B5EF4-FFF2-40B4-BE49-F238E27FC236}">
                  <a16:creationId xmlns:a16="http://schemas.microsoft.com/office/drawing/2014/main" id="{E772E6FE-A165-4FEA-BEFE-542FB42CE548}"/>
                </a:ext>
              </a:extLst>
            </p:cNvPr>
            <p:cNvCxnSpPr>
              <a:stCxn id="12" idx="3"/>
              <a:endCxn id="17" idx="1"/>
            </p:cNvCxnSpPr>
            <p:nvPr/>
          </p:nvCxnSpPr>
          <p:spPr>
            <a:xfrm flipV="1">
              <a:off x="5910243" y="1700533"/>
              <a:ext cx="198457" cy="523875"/>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DB6BFAE8-F6EE-43FC-89F0-63444D0FA4F9}"/>
                </a:ext>
              </a:extLst>
            </p:cNvPr>
            <p:cNvCxnSpPr>
              <a:stCxn id="18" idx="0"/>
              <a:endCxn id="17" idx="2"/>
            </p:cNvCxnSpPr>
            <p:nvPr/>
          </p:nvCxnSpPr>
          <p:spPr>
            <a:xfrm rot="5400000" flipH="1" flipV="1">
              <a:off x="6489827" y="1788639"/>
              <a:ext cx="188660"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7A2B9357-2C7D-4416-BCD9-04165C05789B}"/>
                </a:ext>
              </a:extLst>
            </p:cNvPr>
            <p:cNvCxnSpPr>
              <a:stCxn id="19" idx="0"/>
              <a:endCxn id="17" idx="2"/>
            </p:cNvCxnSpPr>
            <p:nvPr/>
          </p:nvCxnSpPr>
          <p:spPr>
            <a:xfrm rot="16200000" flipV="1">
              <a:off x="6834043" y="1792085"/>
              <a:ext cx="195554"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46DAF0D3-3991-421C-89F9-A49A1CF990FE}"/>
                </a:ext>
              </a:extLst>
            </p:cNvPr>
            <p:cNvCxnSpPr>
              <a:stCxn id="19" idx="1"/>
              <a:endCxn id="20" idx="1"/>
            </p:cNvCxnSpPr>
            <p:nvPr/>
          </p:nvCxnSpPr>
          <p:spPr>
            <a:xfrm rot="10800000" flipV="1">
              <a:off x="6804026" y="2115277"/>
              <a:ext cx="12700" cy="195315"/>
            </a:xfrm>
            <a:prstGeom prst="bentConnector3">
              <a:avLst>
                <a:gd name="adj1" fmla="val 630714"/>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87096CEE-2EBE-4C67-AC44-42B98ACEC139}"/>
                </a:ext>
              </a:extLst>
            </p:cNvPr>
            <p:cNvSpPr/>
            <p:nvPr/>
          </p:nvSpPr>
          <p:spPr>
            <a:xfrm>
              <a:off x="7777163" y="1362102"/>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36" name="Rectangle 35">
              <a:extLst>
                <a:ext uri="{FF2B5EF4-FFF2-40B4-BE49-F238E27FC236}">
                  <a16:creationId xmlns:a16="http://schemas.microsoft.com/office/drawing/2014/main" id="{7C0490B1-1349-4282-8B16-7938FAE58FA5}"/>
                </a:ext>
              </a:extLst>
            </p:cNvPr>
            <p:cNvSpPr/>
            <p:nvPr/>
          </p:nvSpPr>
          <p:spPr>
            <a:xfrm>
              <a:off x="7868601" y="2083425"/>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Websites</a:t>
              </a:r>
            </a:p>
          </p:txBody>
        </p:sp>
        <p:sp>
          <p:nvSpPr>
            <p:cNvPr id="37" name="Rectangle 36">
              <a:extLst>
                <a:ext uri="{FF2B5EF4-FFF2-40B4-BE49-F238E27FC236}">
                  <a16:creationId xmlns:a16="http://schemas.microsoft.com/office/drawing/2014/main" id="{18434AD9-DEF6-438E-B8D1-DB7A2ECB1BF3}"/>
                </a:ext>
              </a:extLst>
            </p:cNvPr>
            <p:cNvSpPr/>
            <p:nvPr/>
          </p:nvSpPr>
          <p:spPr>
            <a:xfrm>
              <a:off x="7868601" y="2257281"/>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NGS API</a:t>
              </a:r>
            </a:p>
          </p:txBody>
        </p:sp>
        <p:sp>
          <p:nvSpPr>
            <p:cNvPr id="38" name="Rectangle 37">
              <a:extLst>
                <a:ext uri="{FF2B5EF4-FFF2-40B4-BE49-F238E27FC236}">
                  <a16:creationId xmlns:a16="http://schemas.microsoft.com/office/drawing/2014/main" id="{7C4C1F8E-2FE9-4E24-AEB2-F196858B5871}"/>
                </a:ext>
              </a:extLst>
            </p:cNvPr>
            <p:cNvSpPr/>
            <p:nvPr/>
          </p:nvSpPr>
          <p:spPr>
            <a:xfrm>
              <a:off x="7868601" y="243113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Club Tools</a:t>
              </a:r>
            </a:p>
          </p:txBody>
        </p:sp>
        <p:sp>
          <p:nvSpPr>
            <p:cNvPr id="39" name="Rectangle 38">
              <a:extLst>
                <a:ext uri="{FF2B5EF4-FFF2-40B4-BE49-F238E27FC236}">
                  <a16:creationId xmlns:a16="http://schemas.microsoft.com/office/drawing/2014/main" id="{A2B98555-0EB5-49DE-A1A2-628AEF39B692}"/>
                </a:ext>
              </a:extLst>
            </p:cNvPr>
            <p:cNvSpPr/>
            <p:nvPr/>
          </p:nvSpPr>
          <p:spPr>
            <a:xfrm>
              <a:off x="7777162" y="1884811"/>
              <a:ext cx="785793" cy="7651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45720" tIns="45720" rIns="91440" bIns="146304"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a:ea typeface="+mn-ea"/>
                  <a:cs typeface="+mn-cs"/>
                </a:rPr>
                <a:t>Data distributors</a:t>
              </a:r>
            </a:p>
          </p:txBody>
        </p:sp>
        <p:cxnSp>
          <p:nvCxnSpPr>
            <p:cNvPr id="41" name="Connector: Elbow 40">
              <a:extLst>
                <a:ext uri="{FF2B5EF4-FFF2-40B4-BE49-F238E27FC236}">
                  <a16:creationId xmlns:a16="http://schemas.microsoft.com/office/drawing/2014/main" id="{17A6C87C-4302-41AB-ACE1-BB0403C6C59A}"/>
                </a:ext>
              </a:extLst>
            </p:cNvPr>
            <p:cNvCxnSpPr>
              <a:stCxn id="18" idx="2"/>
              <a:endCxn id="32" idx="1"/>
            </p:cNvCxnSpPr>
            <p:nvPr/>
          </p:nvCxnSpPr>
          <p:spPr>
            <a:xfrm rot="5400000" flipH="1" flipV="1">
              <a:off x="6662591" y="1277444"/>
              <a:ext cx="862305" cy="1366837"/>
            </a:xfrm>
            <a:prstGeom prst="bentConnector4">
              <a:avLst>
                <a:gd name="adj1" fmla="val -30192"/>
                <a:gd name="adj2" fmla="val 92161"/>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FFEF51DC-BA61-4FA2-BD2A-969FFA3382D1}"/>
                </a:ext>
              </a:extLst>
            </p:cNvPr>
            <p:cNvCxnSpPr>
              <a:stCxn id="19" idx="3"/>
              <a:endCxn id="32" idx="1"/>
            </p:cNvCxnSpPr>
            <p:nvPr/>
          </p:nvCxnSpPr>
          <p:spPr>
            <a:xfrm flipV="1">
              <a:off x="7407275" y="1529710"/>
              <a:ext cx="369888" cy="585568"/>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577CB2D4-1D49-4394-9059-1ACBB72001B4}"/>
                </a:ext>
              </a:extLst>
            </p:cNvPr>
            <p:cNvCxnSpPr>
              <a:stCxn id="20" idx="3"/>
              <a:endCxn id="32" idx="1"/>
            </p:cNvCxnSpPr>
            <p:nvPr/>
          </p:nvCxnSpPr>
          <p:spPr>
            <a:xfrm flipV="1">
              <a:off x="7407275" y="1529710"/>
              <a:ext cx="369888" cy="780883"/>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8239A56-DC76-4739-8C00-932883B386E0}"/>
                </a:ext>
              </a:extLst>
            </p:cNvPr>
            <p:cNvCxnSpPr>
              <a:stCxn id="32" idx="2"/>
              <a:endCxn id="39" idx="0"/>
            </p:cNvCxnSpPr>
            <p:nvPr/>
          </p:nvCxnSpPr>
          <p:spPr>
            <a:xfrm flipH="1">
              <a:off x="8170059" y="1697317"/>
              <a:ext cx="1" cy="187494"/>
            </a:xfrm>
            <a:prstGeom prst="straightConnector1">
              <a:avLst/>
            </a:prstGeom>
            <a:ln w="12700">
              <a:solidFill>
                <a:schemeClr val="tx1"/>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85908D28-27F3-4929-8894-FA41A92627E7}"/>
              </a:ext>
            </a:extLst>
          </p:cNvPr>
          <p:cNvSpPr txBox="1"/>
          <p:nvPr/>
        </p:nvSpPr>
        <p:spPr>
          <a:xfrm>
            <a:off x="975361" y="3072374"/>
            <a:ext cx="7193280" cy="1046440"/>
          </a:xfrm>
          <a:prstGeom prst="rect">
            <a:avLst/>
          </a:prstGeom>
          <a:noFill/>
        </p:spPr>
        <p:txBody>
          <a:bodyPr wrap="squar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Entire solution runs on AWS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14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lets ML models deployed into existing analytics pipelines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Streaming data architecture with Apache Kafka </a:t>
            </a:r>
          </a:p>
        </p:txBody>
      </p:sp>
      <p:cxnSp>
        <p:nvCxnSpPr>
          <p:cNvPr id="59" name="Straight Connector 58">
            <a:extLst>
              <a:ext uri="{FF2B5EF4-FFF2-40B4-BE49-F238E27FC236}">
                <a16:creationId xmlns:a16="http://schemas.microsoft.com/office/drawing/2014/main" id="{03767D3C-8F29-452E-8888-40D542AB9E00}"/>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97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B07712-FFA1-A642-9EF9-AE1796B5E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77" r="-3510"/>
          <a:stretch/>
        </p:blipFill>
        <p:spPr>
          <a:xfrm>
            <a:off x="-3" y="-25749"/>
            <a:ext cx="4745275" cy="5171212"/>
          </a:xfrm>
          <a:prstGeom prst="rect">
            <a:avLst/>
          </a:prstGeom>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29365"/>
            <a:chOff x="514351" y="1995857"/>
            <a:chExt cx="2560321" cy="1029365"/>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36072"/>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Thomson Reuters wanted to enable  ML at scale</a:t>
              </a:r>
            </a:p>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scientists needed secure access to data, while ensuring compliance with Thomson Reuters enterprise security policies</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237700"/>
            <a:chOff x="514350" y="1995857"/>
            <a:chExt cx="2560322" cy="1237700"/>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784830"/>
            </a:xfrm>
            <a:prstGeom prst="rect">
              <a:avLst/>
            </a:prstGeom>
            <a:noFill/>
          </p:spPr>
          <p:txBody>
            <a:bodyPr wrap="square" rtlCol="0">
              <a:spAutoFit/>
            </a:bodyPr>
            <a:lstStyle/>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SCW provides access to data in compliance with internal security standards </a:t>
              </a:r>
            </a:p>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Amazon </a:t>
              </a:r>
              <a:r>
                <a:rPr kumimoji="0" lang="en-US" sz="100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 enabled through SCW, provides a fully managed machine learning environment</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SECURE CONTENT WORKSPACES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1047252"/>
            <a:chOff x="514350" y="1995857"/>
            <a:chExt cx="2560322" cy="1047252"/>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Secure experimentation at scale in compliance with TR policies</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Intelligent + timely solutions for their customers</a:t>
              </a:r>
            </a:p>
            <a:p>
              <a:pPr marL="0" marR="0" lvl="0" indent="0" algn="l" defTabSz="457189" rtl="0" eaLnBrk="1" fontAlgn="auto" latinLnBrk="0" hangingPunct="1">
                <a:lnSpc>
                  <a:spcPct val="90000"/>
                </a:lnSpc>
                <a:spcBef>
                  <a:spcPts val="6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a:extLst>
              <a:ext uri="{FF2B5EF4-FFF2-40B4-BE49-F238E27FC236}">
                <a16:creationId xmlns:a16="http://schemas.microsoft.com/office/drawing/2014/main" id="{CF040664-422F-4446-8EBB-E7964FF51F10}"/>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 y="-146959"/>
            <a:ext cx="4530000" cy="1329870"/>
          </a:xfrm>
          <a:prstGeom prst="rect">
            <a:avLst/>
          </a:prstGeom>
        </p:spPr>
      </p:pic>
    </p:spTree>
    <p:extLst>
      <p:ext uri="{BB962C8B-B14F-4D97-AF65-F5344CB8AC3E}">
        <p14:creationId xmlns:p14="http://schemas.microsoft.com/office/powerpoint/2010/main" val="337882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CAA49-C802-1D4E-86DE-2A5EEF50000A}"/>
              </a:ext>
            </a:extLst>
          </p:cNvPr>
          <p:cNvSpPr>
            <a:spLocks noGrp="1"/>
          </p:cNvSpPr>
          <p:nvPr>
            <p:ph type="title"/>
          </p:nvPr>
        </p:nvSpPr>
        <p:spPr/>
        <p:txBody>
          <a:bodyPr/>
          <a:lstStyle/>
          <a:p>
            <a:r>
              <a:rPr lang="en-US" dirty="0"/>
              <a:t>Thomson Reuters solution architecture</a:t>
            </a:r>
          </a:p>
        </p:txBody>
      </p:sp>
      <p:sp>
        <p:nvSpPr>
          <p:cNvPr id="8" name="Text Placeholder 3">
            <a:extLst>
              <a:ext uri="{FF2B5EF4-FFF2-40B4-BE49-F238E27FC236}">
                <a16:creationId xmlns:a16="http://schemas.microsoft.com/office/drawing/2014/main" id="{9C2D01DC-D523-409C-AF1D-BA475C4C0DA0}"/>
              </a:ext>
            </a:extLst>
          </p:cNvPr>
          <p:cNvSpPr txBox="1">
            <a:spLocks/>
          </p:cNvSpPr>
          <p:nvPr/>
        </p:nvSpPr>
        <p:spPr>
          <a:xfrm>
            <a:off x="457199" y="1009650"/>
            <a:ext cx="3722915" cy="3486150"/>
          </a:xfrm>
          <a:prstGeom prst="rect">
            <a:avLst/>
          </a:prstGeom>
        </p:spPr>
        <p:txBody>
          <a:bodyPr lIns="0" anchor="ctr" anchorCtr="0"/>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SCW with Amazon </a:t>
            </a:r>
            <a:r>
              <a:rPr kumimoji="0" lang="en-US" sz="1800" b="0" i="0" u="none" strike="noStrike" kern="1200" cap="none" spc="0" normalizeH="0" baseline="0" noProof="0" dirty="0" err="1">
                <a:ln>
                  <a:noFill/>
                </a:ln>
                <a:solidFill>
                  <a:srgbClr val="FFFFFF"/>
                </a:solidFill>
                <a:effectLst/>
                <a:uLnTx/>
                <a:uFillTx/>
                <a:latin typeface="Amazon Ember"/>
                <a:ea typeface="+mn-ea"/>
              </a:rPr>
              <a:t>SageMaker</a:t>
            </a:r>
            <a:r>
              <a:rPr kumimoji="0" lang="en-US" sz="1800" b="0" i="0" u="none" strike="noStrike" kern="1200" cap="none" spc="0" normalizeH="0" baseline="0" noProof="0" dirty="0">
                <a:ln>
                  <a:noFill/>
                </a:ln>
                <a:solidFill>
                  <a:srgbClr val="FFFFFF"/>
                </a:solidFill>
                <a:effectLst/>
                <a:uLnTx/>
                <a:uFillTx/>
                <a:latin typeface="Amazon Ember"/>
                <a:ea typeface="+mn-ea"/>
              </a:rPr>
              <a:t> allows ready data access to data with right permissions, security, user roles, etc.</a:t>
            </a:r>
          </a:p>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Fully managed access to compute options: CPU, GPU, Spot instances</a:t>
            </a:r>
          </a:p>
        </p:txBody>
      </p:sp>
      <p:cxnSp>
        <p:nvCxnSpPr>
          <p:cNvPr id="9" name="Straight Connector 8">
            <a:extLst>
              <a:ext uri="{FF2B5EF4-FFF2-40B4-BE49-F238E27FC236}">
                <a16:creationId xmlns:a16="http://schemas.microsoft.com/office/drawing/2014/main" id="{ED735472-D0C5-44D9-BF35-F199FFFFAACF}"/>
              </a:ext>
            </a:extLst>
          </p:cNvPr>
          <p:cNvCxnSpPr>
            <a:cxnSpLocks/>
          </p:cNvCxnSpPr>
          <p:nvPr/>
        </p:nvCxnSpPr>
        <p:spPr>
          <a:xfrm>
            <a:off x="457200" y="16727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7219" name="Group 7218">
            <a:extLst>
              <a:ext uri="{FF2B5EF4-FFF2-40B4-BE49-F238E27FC236}">
                <a16:creationId xmlns:a16="http://schemas.microsoft.com/office/drawing/2014/main" id="{26E039C0-F64A-4830-88C0-716C7AFE1754}"/>
              </a:ext>
            </a:extLst>
          </p:cNvPr>
          <p:cNvGrpSpPr/>
          <p:nvPr/>
        </p:nvGrpSpPr>
        <p:grpSpPr>
          <a:xfrm>
            <a:off x="4234953" y="911958"/>
            <a:ext cx="4248265" cy="3321519"/>
            <a:chOff x="4234953" y="911958"/>
            <a:chExt cx="4248265" cy="3321519"/>
          </a:xfrm>
        </p:grpSpPr>
        <p:pic>
          <p:nvPicPr>
            <p:cNvPr id="4" name="Graphic 3">
              <a:extLst>
                <a:ext uri="{FF2B5EF4-FFF2-40B4-BE49-F238E27FC236}">
                  <a16:creationId xmlns:a16="http://schemas.microsoft.com/office/drawing/2014/main" id="{B5217454-0C56-4F38-878C-36C6F45D86F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45683" y="1946060"/>
              <a:ext cx="274320" cy="274320"/>
            </a:xfrm>
            <a:prstGeom prst="rect">
              <a:avLst/>
            </a:prstGeom>
          </p:spPr>
        </p:pic>
        <p:sp>
          <p:nvSpPr>
            <p:cNvPr id="5" name="TextBox 4">
              <a:extLst>
                <a:ext uri="{FF2B5EF4-FFF2-40B4-BE49-F238E27FC236}">
                  <a16:creationId xmlns:a16="http://schemas.microsoft.com/office/drawing/2014/main" id="{6A791B82-44C1-4C80-8457-F2CFD79059DC}"/>
                </a:ext>
              </a:extLst>
            </p:cNvPr>
            <p:cNvSpPr txBox="1"/>
            <p:nvPr/>
          </p:nvSpPr>
          <p:spPr>
            <a:xfrm>
              <a:off x="8122542" y="2282925"/>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Hosting</a:t>
              </a:r>
            </a:p>
          </p:txBody>
        </p:sp>
        <p:pic>
          <p:nvPicPr>
            <p:cNvPr id="12" name="Graphic 11">
              <a:extLst>
                <a:ext uri="{FF2B5EF4-FFF2-40B4-BE49-F238E27FC236}">
                  <a16:creationId xmlns:a16="http://schemas.microsoft.com/office/drawing/2014/main" id="{2A54EAFB-91A1-4449-9115-40B2805ECC9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78883" y="2117536"/>
              <a:ext cx="274320" cy="274320"/>
            </a:xfrm>
            <a:prstGeom prst="rect">
              <a:avLst/>
            </a:prstGeom>
          </p:spPr>
        </p:pic>
        <p:sp>
          <p:nvSpPr>
            <p:cNvPr id="13" name="TextBox 12">
              <a:extLst>
                <a:ext uri="{FF2B5EF4-FFF2-40B4-BE49-F238E27FC236}">
                  <a16:creationId xmlns:a16="http://schemas.microsoft.com/office/drawing/2014/main" id="{473A3546-9286-4BE9-901F-8F4FF7F7DD46}"/>
                </a:ext>
              </a:extLst>
            </p:cNvPr>
            <p:cNvSpPr txBox="1"/>
            <p:nvPr/>
          </p:nvSpPr>
          <p:spPr>
            <a:xfrm>
              <a:off x="7055742" y="2454401"/>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Training</a:t>
              </a:r>
            </a:p>
          </p:txBody>
        </p:sp>
        <p:pic>
          <p:nvPicPr>
            <p:cNvPr id="14" name="Graphic 13">
              <a:extLst>
                <a:ext uri="{FF2B5EF4-FFF2-40B4-BE49-F238E27FC236}">
                  <a16:creationId xmlns:a16="http://schemas.microsoft.com/office/drawing/2014/main" id="{458DF50C-794C-4C9E-A0D2-84E2ABA6B7A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94479" y="1946060"/>
              <a:ext cx="274320" cy="274320"/>
            </a:xfrm>
            <a:prstGeom prst="rect">
              <a:avLst/>
            </a:prstGeom>
          </p:spPr>
        </p:pic>
        <p:sp>
          <p:nvSpPr>
            <p:cNvPr id="15" name="TextBox 14">
              <a:extLst>
                <a:ext uri="{FF2B5EF4-FFF2-40B4-BE49-F238E27FC236}">
                  <a16:creationId xmlns:a16="http://schemas.microsoft.com/office/drawing/2014/main" id="{EA5A21A0-7E6D-4D69-9FB4-15798752ED88}"/>
                </a:ext>
              </a:extLst>
            </p:cNvPr>
            <p:cNvSpPr txBox="1"/>
            <p:nvPr/>
          </p:nvSpPr>
          <p:spPr>
            <a:xfrm>
              <a:off x="6043900" y="2282925"/>
              <a:ext cx="575478"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Model Building</a:t>
              </a:r>
            </a:p>
          </p:txBody>
        </p:sp>
        <p:grpSp>
          <p:nvGrpSpPr>
            <p:cNvPr id="31" name="Group 30">
              <a:extLst>
                <a:ext uri="{FF2B5EF4-FFF2-40B4-BE49-F238E27FC236}">
                  <a16:creationId xmlns:a16="http://schemas.microsoft.com/office/drawing/2014/main" id="{0F1CB9D1-29AE-474F-8FC5-F469F25EFBED}"/>
                </a:ext>
              </a:extLst>
            </p:cNvPr>
            <p:cNvGrpSpPr/>
            <p:nvPr/>
          </p:nvGrpSpPr>
          <p:grpSpPr>
            <a:xfrm>
              <a:off x="4821584" y="1946060"/>
              <a:ext cx="436017" cy="500278"/>
              <a:chOff x="4821584" y="1946060"/>
              <a:chExt cx="436017" cy="500278"/>
            </a:xfrm>
          </p:grpSpPr>
          <p:pic>
            <p:nvPicPr>
              <p:cNvPr id="17" name="Graphic 16">
                <a:extLst>
                  <a:ext uri="{FF2B5EF4-FFF2-40B4-BE49-F238E27FC236}">
                    <a16:creationId xmlns:a16="http://schemas.microsoft.com/office/drawing/2014/main" id="{E900A83B-4E6D-491A-B58B-5C7A087D1D6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18" name="TextBox 17">
                <a:extLst>
                  <a:ext uri="{FF2B5EF4-FFF2-40B4-BE49-F238E27FC236}">
                    <a16:creationId xmlns:a16="http://schemas.microsoft.com/office/drawing/2014/main" id="{2595DAE4-1033-4DB7-9046-57F9DDEC958D}"/>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grpSp>
          <p:nvGrpSpPr>
            <p:cNvPr id="33" name="Group 32">
              <a:extLst>
                <a:ext uri="{FF2B5EF4-FFF2-40B4-BE49-F238E27FC236}">
                  <a16:creationId xmlns:a16="http://schemas.microsoft.com/office/drawing/2014/main" id="{FD0057D3-BCB6-413B-8DF6-181C7BC2E211}"/>
                </a:ext>
              </a:extLst>
            </p:cNvPr>
            <p:cNvGrpSpPr/>
            <p:nvPr/>
          </p:nvGrpSpPr>
          <p:grpSpPr>
            <a:xfrm>
              <a:off x="4876085" y="2569947"/>
              <a:ext cx="327014" cy="423334"/>
              <a:chOff x="4876085" y="2569947"/>
              <a:chExt cx="327014" cy="423334"/>
            </a:xfrm>
          </p:grpSpPr>
          <p:pic>
            <p:nvPicPr>
              <p:cNvPr id="19" name="Graphic 18">
                <a:extLst>
                  <a:ext uri="{FF2B5EF4-FFF2-40B4-BE49-F238E27FC236}">
                    <a16:creationId xmlns:a16="http://schemas.microsoft.com/office/drawing/2014/main" id="{3E2CA705-7986-4598-AA6A-EC7DF70F626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2569947"/>
                <a:ext cx="274320" cy="274320"/>
              </a:xfrm>
              <a:prstGeom prst="rect">
                <a:avLst/>
              </a:prstGeom>
            </p:spPr>
          </p:pic>
          <p:sp>
            <p:nvSpPr>
              <p:cNvPr id="20" name="TextBox 19">
                <a:extLst>
                  <a:ext uri="{FF2B5EF4-FFF2-40B4-BE49-F238E27FC236}">
                    <a16:creationId xmlns:a16="http://schemas.microsoft.com/office/drawing/2014/main" id="{A04011E6-0E5C-4F8A-9A97-3282D7A4AF13}"/>
                  </a:ext>
                </a:extLst>
              </p:cNvPr>
              <p:cNvSpPr txBox="1"/>
              <p:nvPr/>
            </p:nvSpPr>
            <p:spPr>
              <a:xfrm>
                <a:off x="4876085" y="2916337"/>
                <a:ext cx="327014"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a:t>
                </a:r>
              </a:p>
            </p:txBody>
          </p:sp>
        </p:grpSp>
        <p:grpSp>
          <p:nvGrpSpPr>
            <p:cNvPr id="35" name="Group 34">
              <a:extLst>
                <a:ext uri="{FF2B5EF4-FFF2-40B4-BE49-F238E27FC236}">
                  <a16:creationId xmlns:a16="http://schemas.microsoft.com/office/drawing/2014/main" id="{A00B8BAD-F8BD-439F-9B7C-2F552C8E43B0}"/>
                </a:ext>
              </a:extLst>
            </p:cNvPr>
            <p:cNvGrpSpPr/>
            <p:nvPr/>
          </p:nvGrpSpPr>
          <p:grpSpPr>
            <a:xfrm>
              <a:off x="4852041" y="3712552"/>
              <a:ext cx="375103" cy="520925"/>
              <a:chOff x="4852041" y="3655402"/>
              <a:chExt cx="375103" cy="520925"/>
            </a:xfrm>
          </p:grpSpPr>
          <p:grpSp>
            <p:nvGrpSpPr>
              <p:cNvPr id="23" name="Graphic 21">
                <a:extLst>
                  <a:ext uri="{FF2B5EF4-FFF2-40B4-BE49-F238E27FC236}">
                    <a16:creationId xmlns:a16="http://schemas.microsoft.com/office/drawing/2014/main" id="{B354C203-BEE7-41CB-8BBE-1B4589C1E82A}"/>
                  </a:ext>
                </a:extLst>
              </p:cNvPr>
              <p:cNvGrpSpPr/>
              <p:nvPr/>
            </p:nvGrpSpPr>
            <p:grpSpPr>
              <a:xfrm>
                <a:off x="4941968" y="3655402"/>
                <a:ext cx="195249" cy="222400"/>
                <a:chOff x="10012007" y="3806071"/>
                <a:chExt cx="374416" cy="426481"/>
              </a:xfrm>
            </p:grpSpPr>
            <p:sp>
              <p:nvSpPr>
                <p:cNvPr id="24" name="Freeform: Shape 23">
                  <a:extLst>
                    <a:ext uri="{FF2B5EF4-FFF2-40B4-BE49-F238E27FC236}">
                      <a16:creationId xmlns:a16="http://schemas.microsoft.com/office/drawing/2014/main" id="{53990DE0-B8E8-4CD2-AB6D-5DA76869E46A}"/>
                    </a:ext>
                  </a:extLst>
                </p:cNvPr>
                <p:cNvSpPr/>
                <p:nvPr/>
              </p:nvSpPr>
              <p:spPr>
                <a:xfrm>
                  <a:off x="10012007" y="3806071"/>
                  <a:ext cx="374416" cy="426481"/>
                </a:xfrm>
                <a:custGeom>
                  <a:avLst/>
                  <a:gdLst>
                    <a:gd name="connsiteX0" fmla="*/ 29792 w 374416"/>
                    <a:gd name="connsiteY0" fmla="*/ 0 h 426481"/>
                    <a:gd name="connsiteX1" fmla="*/ 29792 w 374416"/>
                    <a:gd name="connsiteY1" fmla="*/ 50937 h 426481"/>
                    <a:gd name="connsiteX2" fmla="*/ 0 w 374416"/>
                    <a:gd name="connsiteY2" fmla="*/ 50937 h 426481"/>
                    <a:gd name="connsiteX3" fmla="*/ 0 w 374416"/>
                    <a:gd name="connsiteY3" fmla="*/ 69733 h 426481"/>
                    <a:gd name="connsiteX4" fmla="*/ 29792 w 374416"/>
                    <a:gd name="connsiteY4" fmla="*/ 69733 h 426481"/>
                    <a:gd name="connsiteX5" fmla="*/ 29792 w 374416"/>
                    <a:gd name="connsiteY5" fmla="*/ 101968 h 426481"/>
                    <a:gd name="connsiteX6" fmla="*/ 0 w 374416"/>
                    <a:gd name="connsiteY6" fmla="*/ 101968 h 426481"/>
                    <a:gd name="connsiteX7" fmla="*/ 0 w 374416"/>
                    <a:gd name="connsiteY7" fmla="*/ 120764 h 426481"/>
                    <a:gd name="connsiteX8" fmla="*/ 29792 w 374416"/>
                    <a:gd name="connsiteY8" fmla="*/ 120764 h 426481"/>
                    <a:gd name="connsiteX9" fmla="*/ 29792 w 374416"/>
                    <a:gd name="connsiteY9" fmla="*/ 152905 h 426481"/>
                    <a:gd name="connsiteX10" fmla="*/ 0 w 374416"/>
                    <a:gd name="connsiteY10" fmla="*/ 152905 h 426481"/>
                    <a:gd name="connsiteX11" fmla="*/ 0 w 374416"/>
                    <a:gd name="connsiteY11" fmla="*/ 171701 h 426481"/>
                    <a:gd name="connsiteX12" fmla="*/ 29792 w 374416"/>
                    <a:gd name="connsiteY12" fmla="*/ 171701 h 426481"/>
                    <a:gd name="connsiteX13" fmla="*/ 29792 w 374416"/>
                    <a:gd name="connsiteY13" fmla="*/ 203843 h 426481"/>
                    <a:gd name="connsiteX14" fmla="*/ 0 w 374416"/>
                    <a:gd name="connsiteY14" fmla="*/ 203843 h 426481"/>
                    <a:gd name="connsiteX15" fmla="*/ 0 w 374416"/>
                    <a:gd name="connsiteY15" fmla="*/ 222639 h 426481"/>
                    <a:gd name="connsiteX16" fmla="*/ 29792 w 374416"/>
                    <a:gd name="connsiteY16" fmla="*/ 222639 h 426481"/>
                    <a:gd name="connsiteX17" fmla="*/ 29792 w 374416"/>
                    <a:gd name="connsiteY17" fmla="*/ 254780 h 426481"/>
                    <a:gd name="connsiteX18" fmla="*/ 0 w 374416"/>
                    <a:gd name="connsiteY18" fmla="*/ 254780 h 426481"/>
                    <a:gd name="connsiteX19" fmla="*/ 0 w 374416"/>
                    <a:gd name="connsiteY19" fmla="*/ 273576 h 426481"/>
                    <a:gd name="connsiteX20" fmla="*/ 29792 w 374416"/>
                    <a:gd name="connsiteY20" fmla="*/ 273576 h 426481"/>
                    <a:gd name="connsiteX21" fmla="*/ 29792 w 374416"/>
                    <a:gd name="connsiteY21" fmla="*/ 305717 h 426481"/>
                    <a:gd name="connsiteX22" fmla="*/ 0 w 374416"/>
                    <a:gd name="connsiteY22" fmla="*/ 305717 h 426481"/>
                    <a:gd name="connsiteX23" fmla="*/ 0 w 374416"/>
                    <a:gd name="connsiteY23" fmla="*/ 324513 h 426481"/>
                    <a:gd name="connsiteX24" fmla="*/ 29792 w 374416"/>
                    <a:gd name="connsiteY24" fmla="*/ 324513 h 426481"/>
                    <a:gd name="connsiteX25" fmla="*/ 29792 w 374416"/>
                    <a:gd name="connsiteY25" fmla="*/ 356748 h 426481"/>
                    <a:gd name="connsiteX26" fmla="*/ 0 w 374416"/>
                    <a:gd name="connsiteY26" fmla="*/ 356748 h 426481"/>
                    <a:gd name="connsiteX27" fmla="*/ 0 w 374416"/>
                    <a:gd name="connsiteY27" fmla="*/ 375544 h 426481"/>
                    <a:gd name="connsiteX28" fmla="*/ 29792 w 374416"/>
                    <a:gd name="connsiteY28" fmla="*/ 375544 h 426481"/>
                    <a:gd name="connsiteX29" fmla="*/ 29792 w 374416"/>
                    <a:gd name="connsiteY29" fmla="*/ 426481 h 426481"/>
                    <a:gd name="connsiteX30" fmla="*/ 374416 w 374416"/>
                    <a:gd name="connsiteY30" fmla="*/ 426481 h 426481"/>
                    <a:gd name="connsiteX31" fmla="*/ 374416 w 374416"/>
                    <a:gd name="connsiteY31" fmla="*/ 0 h 426481"/>
                    <a:gd name="connsiteX32" fmla="*/ 355620 w 374416"/>
                    <a:gd name="connsiteY32" fmla="*/ 407685 h 426481"/>
                    <a:gd name="connsiteX33" fmla="*/ 48588 w 374416"/>
                    <a:gd name="connsiteY33" fmla="*/ 407685 h 426481"/>
                    <a:gd name="connsiteX34" fmla="*/ 48588 w 374416"/>
                    <a:gd name="connsiteY34" fmla="*/ 375544 h 426481"/>
                    <a:gd name="connsiteX35" fmla="*/ 78379 w 374416"/>
                    <a:gd name="connsiteY35" fmla="*/ 375544 h 426481"/>
                    <a:gd name="connsiteX36" fmla="*/ 78379 w 374416"/>
                    <a:gd name="connsiteY36" fmla="*/ 356748 h 426481"/>
                    <a:gd name="connsiteX37" fmla="*/ 48588 w 374416"/>
                    <a:gd name="connsiteY37" fmla="*/ 356748 h 426481"/>
                    <a:gd name="connsiteX38" fmla="*/ 48588 w 374416"/>
                    <a:gd name="connsiteY38" fmla="*/ 324513 h 426481"/>
                    <a:gd name="connsiteX39" fmla="*/ 78379 w 374416"/>
                    <a:gd name="connsiteY39" fmla="*/ 324513 h 426481"/>
                    <a:gd name="connsiteX40" fmla="*/ 78379 w 374416"/>
                    <a:gd name="connsiteY40" fmla="*/ 305717 h 426481"/>
                    <a:gd name="connsiteX41" fmla="*/ 48588 w 374416"/>
                    <a:gd name="connsiteY41" fmla="*/ 305717 h 426481"/>
                    <a:gd name="connsiteX42" fmla="*/ 48588 w 374416"/>
                    <a:gd name="connsiteY42" fmla="*/ 273576 h 426481"/>
                    <a:gd name="connsiteX43" fmla="*/ 78379 w 374416"/>
                    <a:gd name="connsiteY43" fmla="*/ 273576 h 426481"/>
                    <a:gd name="connsiteX44" fmla="*/ 78379 w 374416"/>
                    <a:gd name="connsiteY44" fmla="*/ 254780 h 426481"/>
                    <a:gd name="connsiteX45" fmla="*/ 48588 w 374416"/>
                    <a:gd name="connsiteY45" fmla="*/ 254780 h 426481"/>
                    <a:gd name="connsiteX46" fmla="*/ 48588 w 374416"/>
                    <a:gd name="connsiteY46" fmla="*/ 222639 h 426481"/>
                    <a:gd name="connsiteX47" fmla="*/ 78379 w 374416"/>
                    <a:gd name="connsiteY47" fmla="*/ 222639 h 426481"/>
                    <a:gd name="connsiteX48" fmla="*/ 78379 w 374416"/>
                    <a:gd name="connsiteY48" fmla="*/ 203843 h 426481"/>
                    <a:gd name="connsiteX49" fmla="*/ 48588 w 374416"/>
                    <a:gd name="connsiteY49" fmla="*/ 203843 h 426481"/>
                    <a:gd name="connsiteX50" fmla="*/ 48588 w 374416"/>
                    <a:gd name="connsiteY50" fmla="*/ 171701 h 426481"/>
                    <a:gd name="connsiteX51" fmla="*/ 78379 w 374416"/>
                    <a:gd name="connsiteY51" fmla="*/ 171701 h 426481"/>
                    <a:gd name="connsiteX52" fmla="*/ 78379 w 374416"/>
                    <a:gd name="connsiteY52" fmla="*/ 152905 h 426481"/>
                    <a:gd name="connsiteX53" fmla="*/ 48588 w 374416"/>
                    <a:gd name="connsiteY53" fmla="*/ 152905 h 426481"/>
                    <a:gd name="connsiteX54" fmla="*/ 48588 w 374416"/>
                    <a:gd name="connsiteY54" fmla="*/ 120764 h 426481"/>
                    <a:gd name="connsiteX55" fmla="*/ 78379 w 374416"/>
                    <a:gd name="connsiteY55" fmla="*/ 120764 h 426481"/>
                    <a:gd name="connsiteX56" fmla="*/ 78379 w 374416"/>
                    <a:gd name="connsiteY56" fmla="*/ 101968 h 426481"/>
                    <a:gd name="connsiteX57" fmla="*/ 48588 w 374416"/>
                    <a:gd name="connsiteY57" fmla="*/ 101968 h 426481"/>
                    <a:gd name="connsiteX58" fmla="*/ 48588 w 374416"/>
                    <a:gd name="connsiteY58" fmla="*/ 69733 h 426481"/>
                    <a:gd name="connsiteX59" fmla="*/ 78379 w 374416"/>
                    <a:gd name="connsiteY59" fmla="*/ 69733 h 426481"/>
                    <a:gd name="connsiteX60" fmla="*/ 78379 w 374416"/>
                    <a:gd name="connsiteY60" fmla="*/ 50937 h 426481"/>
                    <a:gd name="connsiteX61" fmla="*/ 48588 w 374416"/>
                    <a:gd name="connsiteY61" fmla="*/ 50937 h 426481"/>
                    <a:gd name="connsiteX62" fmla="*/ 48588 w 374416"/>
                    <a:gd name="connsiteY62" fmla="*/ 18796 h 426481"/>
                    <a:gd name="connsiteX63" fmla="*/ 355620 w 374416"/>
                    <a:gd name="connsiteY63" fmla="*/ 18796 h 4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4416" h="426481">
                      <a:moveTo>
                        <a:pt x="29792" y="0"/>
                      </a:moveTo>
                      <a:lnTo>
                        <a:pt x="29792" y="50937"/>
                      </a:lnTo>
                      <a:lnTo>
                        <a:pt x="0" y="50937"/>
                      </a:lnTo>
                      <a:lnTo>
                        <a:pt x="0" y="69733"/>
                      </a:lnTo>
                      <a:lnTo>
                        <a:pt x="29792" y="69733"/>
                      </a:lnTo>
                      <a:lnTo>
                        <a:pt x="29792" y="101968"/>
                      </a:lnTo>
                      <a:lnTo>
                        <a:pt x="0" y="101968"/>
                      </a:lnTo>
                      <a:lnTo>
                        <a:pt x="0" y="120764"/>
                      </a:lnTo>
                      <a:lnTo>
                        <a:pt x="29792" y="120764"/>
                      </a:lnTo>
                      <a:lnTo>
                        <a:pt x="29792" y="152905"/>
                      </a:lnTo>
                      <a:lnTo>
                        <a:pt x="0" y="152905"/>
                      </a:lnTo>
                      <a:lnTo>
                        <a:pt x="0" y="171701"/>
                      </a:lnTo>
                      <a:lnTo>
                        <a:pt x="29792" y="171701"/>
                      </a:lnTo>
                      <a:lnTo>
                        <a:pt x="29792" y="203843"/>
                      </a:lnTo>
                      <a:lnTo>
                        <a:pt x="0" y="203843"/>
                      </a:lnTo>
                      <a:lnTo>
                        <a:pt x="0" y="222639"/>
                      </a:lnTo>
                      <a:lnTo>
                        <a:pt x="29792" y="222639"/>
                      </a:lnTo>
                      <a:lnTo>
                        <a:pt x="29792" y="254780"/>
                      </a:lnTo>
                      <a:lnTo>
                        <a:pt x="0" y="254780"/>
                      </a:lnTo>
                      <a:lnTo>
                        <a:pt x="0" y="273576"/>
                      </a:lnTo>
                      <a:lnTo>
                        <a:pt x="29792" y="273576"/>
                      </a:lnTo>
                      <a:lnTo>
                        <a:pt x="29792" y="305717"/>
                      </a:lnTo>
                      <a:lnTo>
                        <a:pt x="0" y="305717"/>
                      </a:lnTo>
                      <a:lnTo>
                        <a:pt x="0" y="324513"/>
                      </a:lnTo>
                      <a:lnTo>
                        <a:pt x="29792" y="324513"/>
                      </a:lnTo>
                      <a:lnTo>
                        <a:pt x="29792" y="356748"/>
                      </a:lnTo>
                      <a:lnTo>
                        <a:pt x="0" y="356748"/>
                      </a:lnTo>
                      <a:lnTo>
                        <a:pt x="0" y="375544"/>
                      </a:lnTo>
                      <a:lnTo>
                        <a:pt x="29792" y="375544"/>
                      </a:lnTo>
                      <a:lnTo>
                        <a:pt x="29792" y="426481"/>
                      </a:lnTo>
                      <a:lnTo>
                        <a:pt x="374416" y="426481"/>
                      </a:lnTo>
                      <a:lnTo>
                        <a:pt x="374416" y="0"/>
                      </a:lnTo>
                      <a:close/>
                      <a:moveTo>
                        <a:pt x="355620" y="407685"/>
                      </a:moveTo>
                      <a:lnTo>
                        <a:pt x="48588" y="407685"/>
                      </a:lnTo>
                      <a:lnTo>
                        <a:pt x="48588" y="375544"/>
                      </a:lnTo>
                      <a:lnTo>
                        <a:pt x="78379" y="375544"/>
                      </a:lnTo>
                      <a:lnTo>
                        <a:pt x="78379" y="356748"/>
                      </a:lnTo>
                      <a:lnTo>
                        <a:pt x="48588" y="356748"/>
                      </a:lnTo>
                      <a:lnTo>
                        <a:pt x="48588" y="324513"/>
                      </a:lnTo>
                      <a:lnTo>
                        <a:pt x="78379" y="324513"/>
                      </a:lnTo>
                      <a:lnTo>
                        <a:pt x="78379" y="305717"/>
                      </a:lnTo>
                      <a:lnTo>
                        <a:pt x="48588" y="305717"/>
                      </a:lnTo>
                      <a:lnTo>
                        <a:pt x="48588" y="273576"/>
                      </a:lnTo>
                      <a:lnTo>
                        <a:pt x="78379" y="273576"/>
                      </a:lnTo>
                      <a:lnTo>
                        <a:pt x="78379" y="254780"/>
                      </a:lnTo>
                      <a:lnTo>
                        <a:pt x="48588" y="254780"/>
                      </a:lnTo>
                      <a:lnTo>
                        <a:pt x="48588" y="222639"/>
                      </a:lnTo>
                      <a:lnTo>
                        <a:pt x="78379" y="222639"/>
                      </a:lnTo>
                      <a:lnTo>
                        <a:pt x="78379" y="203843"/>
                      </a:lnTo>
                      <a:lnTo>
                        <a:pt x="48588" y="203843"/>
                      </a:lnTo>
                      <a:lnTo>
                        <a:pt x="48588" y="171701"/>
                      </a:lnTo>
                      <a:lnTo>
                        <a:pt x="78379" y="171701"/>
                      </a:lnTo>
                      <a:lnTo>
                        <a:pt x="78379" y="152905"/>
                      </a:lnTo>
                      <a:lnTo>
                        <a:pt x="48588" y="152905"/>
                      </a:lnTo>
                      <a:lnTo>
                        <a:pt x="48588" y="120764"/>
                      </a:lnTo>
                      <a:lnTo>
                        <a:pt x="78379" y="120764"/>
                      </a:lnTo>
                      <a:lnTo>
                        <a:pt x="78379" y="101968"/>
                      </a:lnTo>
                      <a:lnTo>
                        <a:pt x="48588" y="101968"/>
                      </a:lnTo>
                      <a:lnTo>
                        <a:pt x="48588" y="69733"/>
                      </a:lnTo>
                      <a:lnTo>
                        <a:pt x="78379" y="69733"/>
                      </a:lnTo>
                      <a:lnTo>
                        <a:pt x="78379" y="50937"/>
                      </a:lnTo>
                      <a:lnTo>
                        <a:pt x="48588" y="50937"/>
                      </a:lnTo>
                      <a:lnTo>
                        <a:pt x="48588" y="18796"/>
                      </a:lnTo>
                      <a:lnTo>
                        <a:pt x="35562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D4098F92-2278-4C5F-BAB0-D1E26C3B1F44}"/>
                    </a:ext>
                  </a:extLst>
                </p:cNvPr>
                <p:cNvSpPr/>
                <p:nvPr/>
              </p:nvSpPr>
              <p:spPr>
                <a:xfrm>
                  <a:off x="10128167" y="3918753"/>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3ABB35B-04B7-47D6-8A8D-CF104D28D12F}"/>
                    </a:ext>
                  </a:extLst>
                </p:cNvPr>
                <p:cNvSpPr/>
                <p:nvPr/>
              </p:nvSpPr>
              <p:spPr>
                <a:xfrm>
                  <a:off x="10128167" y="4042149"/>
                  <a:ext cx="94919" cy="18796"/>
                </a:xfrm>
                <a:custGeom>
                  <a:avLst/>
                  <a:gdLst>
                    <a:gd name="connsiteX0" fmla="*/ 0 w 94919"/>
                    <a:gd name="connsiteY0" fmla="*/ 0 h 18796"/>
                    <a:gd name="connsiteX1" fmla="*/ 94920 w 94919"/>
                    <a:gd name="connsiteY1" fmla="*/ 0 h 18796"/>
                    <a:gd name="connsiteX2" fmla="*/ 94920 w 94919"/>
                    <a:gd name="connsiteY2" fmla="*/ 18796 h 18796"/>
                    <a:gd name="connsiteX3" fmla="*/ 0 w 9491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94919" h="18796">
                      <a:moveTo>
                        <a:pt x="0" y="0"/>
                      </a:moveTo>
                      <a:lnTo>
                        <a:pt x="94920" y="0"/>
                      </a:lnTo>
                      <a:lnTo>
                        <a:pt x="9492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24F8B7C-5896-4597-A255-86B3C44A84DC}"/>
                    </a:ext>
                  </a:extLst>
                </p:cNvPr>
                <p:cNvSpPr/>
                <p:nvPr/>
              </p:nvSpPr>
              <p:spPr>
                <a:xfrm>
                  <a:off x="10128167" y="385700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16FFA2D-0674-44AC-B2AB-EE51BF887CCF}"/>
                    </a:ext>
                  </a:extLst>
                </p:cNvPr>
                <p:cNvSpPr/>
                <p:nvPr/>
              </p:nvSpPr>
              <p:spPr>
                <a:xfrm>
                  <a:off x="10128167" y="398049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0" name="TextBox 29">
                <a:extLst>
                  <a:ext uri="{FF2B5EF4-FFF2-40B4-BE49-F238E27FC236}">
                    <a16:creationId xmlns:a16="http://schemas.microsoft.com/office/drawing/2014/main" id="{1FF93437-8419-4557-94BB-C09B09FB04ED}"/>
                  </a:ext>
                </a:extLst>
              </p:cNvPr>
              <p:cNvSpPr txBox="1"/>
              <p:nvPr/>
            </p:nvSpPr>
            <p:spPr>
              <a:xfrm>
                <a:off x="4852041" y="3945495"/>
                <a:ext cx="375103"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grpSp>
        <p:grpSp>
          <p:nvGrpSpPr>
            <p:cNvPr id="34" name="Group 33">
              <a:extLst>
                <a:ext uri="{FF2B5EF4-FFF2-40B4-BE49-F238E27FC236}">
                  <a16:creationId xmlns:a16="http://schemas.microsoft.com/office/drawing/2014/main" id="{BE4193A3-E7C6-4964-B899-24EB46428852}"/>
                </a:ext>
              </a:extLst>
            </p:cNvPr>
            <p:cNvGrpSpPr/>
            <p:nvPr/>
          </p:nvGrpSpPr>
          <p:grpSpPr>
            <a:xfrm>
              <a:off x="4784714" y="3118187"/>
              <a:ext cx="509756" cy="392157"/>
              <a:chOff x="4784714" y="3163099"/>
              <a:chExt cx="509756" cy="392157"/>
            </a:xfrm>
          </p:grpSpPr>
          <p:pic>
            <p:nvPicPr>
              <p:cNvPr id="7170" name="Picture 2" descr="Github Logo - Free social media icons">
                <a:extLst>
                  <a:ext uri="{FF2B5EF4-FFF2-40B4-BE49-F238E27FC236}">
                    <a16:creationId xmlns:a16="http://schemas.microsoft.com/office/drawing/2014/main" id="{00D519B8-5484-4E66-BC9D-C822F3E17780}"/>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900287" y="3163099"/>
                <a:ext cx="278611" cy="2786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A261171-1CC0-4E78-92A0-83EAFC5B97B7}"/>
                  </a:ext>
                </a:extLst>
              </p:cNvPr>
              <p:cNvSpPr txBox="1"/>
              <p:nvPr/>
            </p:nvSpPr>
            <p:spPr>
              <a:xfrm>
                <a:off x="4784714" y="3478312"/>
                <a:ext cx="509756"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Github</a:t>
                </a:r>
                <a:r>
                  <a:rPr kumimoji="0" lang="en-US" sz="500" b="0" i="0" u="none" strike="noStrike" kern="1200" cap="none" spc="0" normalizeH="0" baseline="0" noProof="0" dirty="0">
                    <a:ln>
                      <a:noFill/>
                    </a:ln>
                    <a:solidFill>
                      <a:srgbClr val="FFFFFF"/>
                    </a:solidFill>
                    <a:effectLst/>
                    <a:uLnTx/>
                    <a:uFillTx/>
                    <a:latin typeface="Amazon Ember"/>
                    <a:ea typeface="+mn-ea"/>
                    <a:cs typeface="+mn-cs"/>
                  </a:rPr>
                  <a:t> Enterprise</a:t>
                </a:r>
              </a:p>
            </p:txBody>
          </p:sp>
        </p:grpSp>
        <p:grpSp>
          <p:nvGrpSpPr>
            <p:cNvPr id="37" name="Group 36">
              <a:extLst>
                <a:ext uri="{FF2B5EF4-FFF2-40B4-BE49-F238E27FC236}">
                  <a16:creationId xmlns:a16="http://schemas.microsoft.com/office/drawing/2014/main" id="{70C6BD0C-0665-475E-8DAE-1D7A11428849}"/>
                </a:ext>
              </a:extLst>
            </p:cNvPr>
            <p:cNvGrpSpPr/>
            <p:nvPr/>
          </p:nvGrpSpPr>
          <p:grpSpPr>
            <a:xfrm>
              <a:off x="7539384" y="1298360"/>
              <a:ext cx="436017" cy="500278"/>
              <a:chOff x="4821584" y="1946060"/>
              <a:chExt cx="436017" cy="500278"/>
            </a:xfrm>
          </p:grpSpPr>
          <p:pic>
            <p:nvPicPr>
              <p:cNvPr id="38" name="Graphic 37">
                <a:extLst>
                  <a:ext uri="{FF2B5EF4-FFF2-40B4-BE49-F238E27FC236}">
                    <a16:creationId xmlns:a16="http://schemas.microsoft.com/office/drawing/2014/main" id="{0E2E26D6-754E-4EEF-90CF-FB4A9D7FEF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39" name="TextBox 38">
                <a:extLst>
                  <a:ext uri="{FF2B5EF4-FFF2-40B4-BE49-F238E27FC236}">
                    <a16:creationId xmlns:a16="http://schemas.microsoft.com/office/drawing/2014/main" id="{CD3383FD-9FA5-453A-B91E-878CD6DB063A}"/>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cxnSp>
          <p:nvCxnSpPr>
            <p:cNvPr id="41" name="Connector: Elbow 40">
              <a:extLst>
                <a:ext uri="{FF2B5EF4-FFF2-40B4-BE49-F238E27FC236}">
                  <a16:creationId xmlns:a16="http://schemas.microsoft.com/office/drawing/2014/main" id="{DD496731-74B2-4BE4-B516-774346DE2210}"/>
                </a:ext>
              </a:extLst>
            </p:cNvPr>
            <p:cNvCxnSpPr>
              <a:stCxn id="38" idx="3"/>
              <a:endCxn id="4" idx="0"/>
            </p:cNvCxnSpPr>
            <p:nvPr/>
          </p:nvCxnSpPr>
          <p:spPr>
            <a:xfrm>
              <a:off x="7894552" y="1435520"/>
              <a:ext cx="388291" cy="510540"/>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F2D8C6F-6F98-4A2A-9366-B4F7B9BD7555}"/>
                </a:ext>
              </a:extLst>
            </p:cNvPr>
            <p:cNvSpPr txBox="1"/>
            <p:nvPr/>
          </p:nvSpPr>
          <p:spPr>
            <a:xfrm>
              <a:off x="8082466" y="1567806"/>
              <a:ext cx="400752"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Reads models</a:t>
              </a:r>
            </a:p>
          </p:txBody>
        </p:sp>
        <p:cxnSp>
          <p:nvCxnSpPr>
            <p:cNvPr id="43" name="Connector: Elbow 42">
              <a:extLst>
                <a:ext uri="{FF2B5EF4-FFF2-40B4-BE49-F238E27FC236}">
                  <a16:creationId xmlns:a16="http://schemas.microsoft.com/office/drawing/2014/main" id="{133F8559-4A57-4B94-AEB9-939A83F9CD27}"/>
                </a:ext>
              </a:extLst>
            </p:cNvPr>
            <p:cNvCxnSpPr>
              <a:stCxn id="38" idx="1"/>
              <a:endCxn id="12" idx="0"/>
            </p:cNvCxnSpPr>
            <p:nvPr/>
          </p:nvCxnSpPr>
          <p:spPr>
            <a:xfrm rot="10800000" flipV="1">
              <a:off x="7216044" y="1435520"/>
              <a:ext cx="404189" cy="68201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71D7DC92-CF7A-4A21-A904-8814F6196232}"/>
                </a:ext>
              </a:extLst>
            </p:cNvPr>
            <p:cNvSpPr txBox="1"/>
            <p:nvPr/>
          </p:nvSpPr>
          <p:spPr>
            <a:xfrm>
              <a:off x="6993255" y="1567806"/>
              <a:ext cx="439224"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Writes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modesls</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0" name="Group 49">
              <a:extLst>
                <a:ext uri="{FF2B5EF4-FFF2-40B4-BE49-F238E27FC236}">
                  <a16:creationId xmlns:a16="http://schemas.microsoft.com/office/drawing/2014/main" id="{21D8D833-AA51-4FD7-B657-0023C5B1A9F5}"/>
                </a:ext>
              </a:extLst>
            </p:cNvPr>
            <p:cNvGrpSpPr/>
            <p:nvPr/>
          </p:nvGrpSpPr>
          <p:grpSpPr>
            <a:xfrm>
              <a:off x="7608381" y="2081101"/>
              <a:ext cx="100519" cy="167558"/>
              <a:chOff x="7468680" y="1946200"/>
              <a:chExt cx="135499" cy="225868"/>
            </a:xfrm>
          </p:grpSpPr>
          <p:sp>
            <p:nvSpPr>
              <p:cNvPr id="48" name="Freeform: Shape 47">
                <a:extLst>
                  <a:ext uri="{FF2B5EF4-FFF2-40B4-BE49-F238E27FC236}">
                    <a16:creationId xmlns:a16="http://schemas.microsoft.com/office/drawing/2014/main" id="{E4C3CA42-2E05-4802-9E15-7C97DC25716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66F64E36-8ECF-40B3-8A7C-0C3D1022CE80}"/>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3" name="Group 52">
              <a:extLst>
                <a:ext uri="{FF2B5EF4-FFF2-40B4-BE49-F238E27FC236}">
                  <a16:creationId xmlns:a16="http://schemas.microsoft.com/office/drawing/2014/main" id="{6F3EBBF6-E30E-483A-9344-42B9D803473F}"/>
                </a:ext>
              </a:extLst>
            </p:cNvPr>
            <p:cNvGrpSpPr/>
            <p:nvPr/>
          </p:nvGrpSpPr>
          <p:grpSpPr>
            <a:xfrm>
              <a:off x="7608381" y="2293032"/>
              <a:ext cx="100519" cy="167558"/>
              <a:chOff x="7468680" y="1946200"/>
              <a:chExt cx="135499" cy="225868"/>
            </a:xfrm>
          </p:grpSpPr>
          <p:sp>
            <p:nvSpPr>
              <p:cNvPr id="54" name="Freeform: Shape 53">
                <a:extLst>
                  <a:ext uri="{FF2B5EF4-FFF2-40B4-BE49-F238E27FC236}">
                    <a16:creationId xmlns:a16="http://schemas.microsoft.com/office/drawing/2014/main" id="{2D149B92-3FEE-4857-99CE-C85D7D9115A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TextBox 54">
                <a:extLst>
                  <a:ext uri="{FF2B5EF4-FFF2-40B4-BE49-F238E27FC236}">
                    <a16:creationId xmlns:a16="http://schemas.microsoft.com/office/drawing/2014/main" id="{BF60CA2A-B696-41C9-B975-7916B2D97E36}"/>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6" name="Group 55">
              <a:extLst>
                <a:ext uri="{FF2B5EF4-FFF2-40B4-BE49-F238E27FC236}">
                  <a16:creationId xmlns:a16="http://schemas.microsoft.com/office/drawing/2014/main" id="{6A896C5B-A086-4C7E-A507-0BC2A3234C53}"/>
                </a:ext>
              </a:extLst>
            </p:cNvPr>
            <p:cNvGrpSpPr/>
            <p:nvPr/>
          </p:nvGrpSpPr>
          <p:grpSpPr>
            <a:xfrm>
              <a:off x="7608381" y="2520838"/>
              <a:ext cx="100519" cy="167558"/>
              <a:chOff x="7468680" y="1946200"/>
              <a:chExt cx="135499" cy="225868"/>
            </a:xfrm>
          </p:grpSpPr>
          <p:sp>
            <p:nvSpPr>
              <p:cNvPr id="57" name="Freeform: Shape 56">
                <a:extLst>
                  <a:ext uri="{FF2B5EF4-FFF2-40B4-BE49-F238E27FC236}">
                    <a16:creationId xmlns:a16="http://schemas.microsoft.com/office/drawing/2014/main" id="{BE8A48F3-C265-4828-AE1E-A5DB89710301}"/>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TextBox 57">
                <a:extLst>
                  <a:ext uri="{FF2B5EF4-FFF2-40B4-BE49-F238E27FC236}">
                    <a16:creationId xmlns:a16="http://schemas.microsoft.com/office/drawing/2014/main" id="{C7CD598E-E0C0-446F-9106-A5BAD7BF043E}"/>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sp>
          <p:nvSpPr>
            <p:cNvPr id="52" name="Rectangle 51">
              <a:extLst>
                <a:ext uri="{FF2B5EF4-FFF2-40B4-BE49-F238E27FC236}">
                  <a16:creationId xmlns:a16="http://schemas.microsoft.com/office/drawing/2014/main" id="{05CE3C63-5A6E-476E-A7F3-F6D5701F5D75}"/>
                </a:ext>
              </a:extLst>
            </p:cNvPr>
            <p:cNvSpPr/>
            <p:nvPr/>
          </p:nvSpPr>
          <p:spPr>
            <a:xfrm>
              <a:off x="6820218" y="1867953"/>
              <a:ext cx="1015681" cy="9038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Managed Spot Training</a:t>
              </a:r>
            </a:p>
          </p:txBody>
        </p:sp>
        <p:cxnSp>
          <p:nvCxnSpPr>
            <p:cNvPr id="7169" name="Connector: Elbow 7168">
              <a:extLst>
                <a:ext uri="{FF2B5EF4-FFF2-40B4-BE49-F238E27FC236}">
                  <a16:creationId xmlns:a16="http://schemas.microsoft.com/office/drawing/2014/main" id="{EBC5965F-4D96-44C6-AD6C-615B39E60E96}"/>
                </a:ext>
              </a:extLst>
            </p:cNvPr>
            <p:cNvCxnSpPr>
              <a:stCxn id="30" idx="3"/>
              <a:endCxn id="5" idx="2"/>
            </p:cNvCxnSpPr>
            <p:nvPr/>
          </p:nvCxnSpPr>
          <p:spPr>
            <a:xfrm flipV="1">
              <a:off x="5227144" y="2513757"/>
              <a:ext cx="3055699" cy="16043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3055342-057B-4318-BE1D-E637EC8051C4}"/>
                </a:ext>
              </a:extLst>
            </p:cNvPr>
            <p:cNvSpPr txBox="1"/>
            <p:nvPr/>
          </p:nvSpPr>
          <p:spPr>
            <a:xfrm>
              <a:off x="8136170" y="395540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72" name="Connector: Elbow 7171">
              <a:extLst>
                <a:ext uri="{FF2B5EF4-FFF2-40B4-BE49-F238E27FC236}">
                  <a16:creationId xmlns:a16="http://schemas.microsoft.com/office/drawing/2014/main" id="{BF2CAEF9-E135-416C-A5CE-0AEFBCF0E231}"/>
                </a:ext>
              </a:extLst>
            </p:cNvPr>
            <p:cNvCxnSpPr>
              <a:stCxn id="30" idx="3"/>
              <a:endCxn id="13" idx="2"/>
            </p:cNvCxnSpPr>
            <p:nvPr/>
          </p:nvCxnSpPr>
          <p:spPr>
            <a:xfrm flipV="1">
              <a:off x="5227144" y="2685233"/>
              <a:ext cx="1988899" cy="1432828"/>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919AA485-4A54-49F9-B108-CD2DE62E5C7E}"/>
                </a:ext>
              </a:extLst>
            </p:cNvPr>
            <p:cNvSpPr txBox="1"/>
            <p:nvPr/>
          </p:nvSpPr>
          <p:spPr>
            <a:xfrm>
              <a:off x="6828988" y="3822056"/>
              <a:ext cx="761427"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 training at scale</a:t>
              </a:r>
            </a:p>
          </p:txBody>
        </p:sp>
        <p:cxnSp>
          <p:nvCxnSpPr>
            <p:cNvPr id="7174" name="Connector: Elbow 7173">
              <a:extLst>
                <a:ext uri="{FF2B5EF4-FFF2-40B4-BE49-F238E27FC236}">
                  <a16:creationId xmlns:a16="http://schemas.microsoft.com/office/drawing/2014/main" id="{F6BA80B6-F435-4346-90E5-1BFC7634212B}"/>
                </a:ext>
              </a:extLst>
            </p:cNvPr>
            <p:cNvCxnSpPr>
              <a:stCxn id="30" idx="3"/>
              <a:endCxn id="15" idx="2"/>
            </p:cNvCxnSpPr>
            <p:nvPr/>
          </p:nvCxnSpPr>
          <p:spPr>
            <a:xfrm flipV="1">
              <a:off x="5227144" y="2436813"/>
              <a:ext cx="1104495" cy="1681248"/>
            </a:xfrm>
            <a:prstGeom prst="bentConnector2">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9D1FF14-1F02-49B6-AB4C-D48892AF0779}"/>
                </a:ext>
              </a:extLst>
            </p:cNvPr>
            <p:cNvSpPr txBox="1"/>
            <p:nvPr/>
          </p:nvSpPr>
          <p:spPr>
            <a:xfrm>
              <a:off x="5960192" y="3796656"/>
              <a:ext cx="761427"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Data science discovery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Interactive model building</a:t>
              </a:r>
            </a:p>
          </p:txBody>
        </p:sp>
        <p:grpSp>
          <p:nvGrpSpPr>
            <p:cNvPr id="75" name="Group 74">
              <a:extLst>
                <a:ext uri="{FF2B5EF4-FFF2-40B4-BE49-F238E27FC236}">
                  <a16:creationId xmlns:a16="http://schemas.microsoft.com/office/drawing/2014/main" id="{C5FBC1F6-492C-4020-968C-7B5A21249272}"/>
                </a:ext>
              </a:extLst>
            </p:cNvPr>
            <p:cNvGrpSpPr/>
            <p:nvPr/>
          </p:nvGrpSpPr>
          <p:grpSpPr>
            <a:xfrm>
              <a:off x="5483030" y="1629520"/>
              <a:ext cx="309086" cy="226903"/>
              <a:chOff x="508000" y="3884116"/>
              <a:chExt cx="871004" cy="639412"/>
            </a:xfrm>
          </p:grpSpPr>
          <p:cxnSp>
            <p:nvCxnSpPr>
              <p:cNvPr id="76" name="Straight Arrow Connector 75">
                <a:extLst>
                  <a:ext uri="{FF2B5EF4-FFF2-40B4-BE49-F238E27FC236}">
                    <a16:creationId xmlns:a16="http://schemas.microsoft.com/office/drawing/2014/main" id="{24FD2C29-5913-4F78-AE31-6EB93E16090C}"/>
                  </a:ext>
                </a:extLst>
              </p:cNvPr>
              <p:cNvCxnSpPr>
                <a:cxnSpLocks/>
              </p:cNvCxnSpPr>
              <p:nvPr/>
            </p:nvCxnSpPr>
            <p:spPr>
              <a:xfrm>
                <a:off x="508000" y="4126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D684003-5EDB-476F-99AC-CA21CBA358F6}"/>
                  </a:ext>
                </a:extLst>
              </p:cNvPr>
              <p:cNvCxnSpPr>
                <a:cxnSpLocks/>
              </p:cNvCxnSpPr>
              <p:nvPr/>
            </p:nvCxnSpPr>
            <p:spPr>
              <a:xfrm flipH="1">
                <a:off x="508000" y="4253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8" name="Freeform 5">
                <a:extLst>
                  <a:ext uri="{FF2B5EF4-FFF2-40B4-BE49-F238E27FC236}">
                    <a16:creationId xmlns:a16="http://schemas.microsoft.com/office/drawing/2014/main" id="{E9720A50-CCC5-4B7B-B5C1-22FF6BF3BED6}"/>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CA88D6FB-23E6-4E6F-8535-D7BF7B3F7E45}"/>
                </a:ext>
              </a:extLst>
            </p:cNvPr>
            <p:cNvSpPr txBox="1"/>
            <p:nvPr/>
          </p:nvSpPr>
          <p:spPr>
            <a:xfrm>
              <a:off x="5330389" y="1901925"/>
              <a:ext cx="5963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 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cxnSp>
          <p:nvCxnSpPr>
            <p:cNvPr id="7178" name="Connector: Elbow 7177">
              <a:extLst>
                <a:ext uri="{FF2B5EF4-FFF2-40B4-BE49-F238E27FC236}">
                  <a16:creationId xmlns:a16="http://schemas.microsoft.com/office/drawing/2014/main" id="{BEC2564F-65BB-4B78-85EB-C36ED75019BD}"/>
                </a:ext>
              </a:extLst>
            </p:cNvPr>
            <p:cNvCxnSpPr>
              <a:endCxn id="14" idx="0"/>
            </p:cNvCxnSpPr>
            <p:nvPr/>
          </p:nvCxnSpPr>
          <p:spPr>
            <a:xfrm>
              <a:off x="5861050" y="1715431"/>
              <a:ext cx="470589" cy="23062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0" name="Connector: Elbow 7179">
              <a:extLst>
                <a:ext uri="{FF2B5EF4-FFF2-40B4-BE49-F238E27FC236}">
                  <a16:creationId xmlns:a16="http://schemas.microsoft.com/office/drawing/2014/main" id="{B036CF33-56AC-4180-9548-FC5F7E9BF1DA}"/>
                </a:ext>
              </a:extLst>
            </p:cNvPr>
            <p:cNvCxnSpPr>
              <a:stCxn id="80" idx="2"/>
              <a:endCxn id="30" idx="3"/>
            </p:cNvCxnSpPr>
            <p:nvPr/>
          </p:nvCxnSpPr>
          <p:spPr>
            <a:xfrm rot="5400000">
              <a:off x="4396722" y="2886235"/>
              <a:ext cx="2062248" cy="4014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2" name="Connector: Elbow 7181">
              <a:extLst>
                <a:ext uri="{FF2B5EF4-FFF2-40B4-BE49-F238E27FC236}">
                  <a16:creationId xmlns:a16="http://schemas.microsoft.com/office/drawing/2014/main" id="{6B8CD8DE-BCC4-4ACE-A75A-B7A21418E8E6}"/>
                </a:ext>
              </a:extLst>
            </p:cNvPr>
            <p:cNvCxnSpPr>
              <a:stCxn id="80" idx="2"/>
              <a:endCxn id="18" idx="3"/>
            </p:cNvCxnSpPr>
            <p:nvPr/>
          </p:nvCxnSpPr>
          <p:spPr>
            <a:xfrm rot="5400000">
              <a:off x="5286285" y="2027130"/>
              <a:ext cx="313581" cy="37094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4" name="Connector: Elbow 7183">
              <a:extLst>
                <a:ext uri="{FF2B5EF4-FFF2-40B4-BE49-F238E27FC236}">
                  <a16:creationId xmlns:a16="http://schemas.microsoft.com/office/drawing/2014/main" id="{F46E3720-C5CA-48FD-9F78-B1A14D9BFEF3}"/>
                </a:ext>
              </a:extLst>
            </p:cNvPr>
            <p:cNvCxnSpPr>
              <a:stCxn id="80" idx="2"/>
              <a:endCxn id="20" idx="3"/>
            </p:cNvCxnSpPr>
            <p:nvPr/>
          </p:nvCxnSpPr>
          <p:spPr>
            <a:xfrm rot="5400000">
              <a:off x="4966326" y="2292587"/>
              <a:ext cx="898996" cy="42544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8F4BCC5-24A3-45E0-98D5-995F320C59BB}"/>
                </a:ext>
              </a:extLst>
            </p:cNvPr>
            <p:cNvSpPr txBox="1"/>
            <p:nvPr/>
          </p:nvSpPr>
          <p:spPr>
            <a:xfrm>
              <a:off x="5371563" y="3790306"/>
              <a:ext cx="528991"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(Start, Stop, open)</a:t>
              </a:r>
            </a:p>
          </p:txBody>
        </p:sp>
        <p:sp>
          <p:nvSpPr>
            <p:cNvPr id="92" name="TextBox 91">
              <a:extLst>
                <a:ext uri="{FF2B5EF4-FFF2-40B4-BE49-F238E27FC236}">
                  <a16:creationId xmlns:a16="http://schemas.microsoft.com/office/drawing/2014/main" id="{82FC1577-B0DC-4581-8864-ACBD5924A597}"/>
                </a:ext>
              </a:extLst>
            </p:cNvPr>
            <p:cNvSpPr txBox="1"/>
            <p:nvPr/>
          </p:nvSpPr>
          <p:spPr>
            <a:xfrm>
              <a:off x="5366137" y="2916337"/>
              <a:ext cx="19236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a:t>
              </a:r>
            </a:p>
          </p:txBody>
        </p:sp>
        <p:sp>
          <p:nvSpPr>
            <p:cNvPr id="93" name="TextBox 92">
              <a:extLst>
                <a:ext uri="{FF2B5EF4-FFF2-40B4-BE49-F238E27FC236}">
                  <a16:creationId xmlns:a16="http://schemas.microsoft.com/office/drawing/2014/main" id="{8E792B7E-1D80-4516-B167-346F3783B394}"/>
                </a:ext>
              </a:extLst>
            </p:cNvPr>
            <p:cNvSpPr txBox="1"/>
            <p:nvPr/>
          </p:nvSpPr>
          <p:spPr>
            <a:xfrm>
              <a:off x="5440595" y="233615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88" name="Straight Arrow Connector 7187">
              <a:extLst>
                <a:ext uri="{FF2B5EF4-FFF2-40B4-BE49-F238E27FC236}">
                  <a16:creationId xmlns:a16="http://schemas.microsoft.com/office/drawing/2014/main" id="{0055706E-0B86-4107-B420-3643F7FFDF17}"/>
                </a:ext>
              </a:extLst>
            </p:cNvPr>
            <p:cNvCxnSpPr>
              <a:cxnSpLocks/>
            </p:cNvCxnSpPr>
            <p:nvPr/>
          </p:nvCxnSpPr>
          <p:spPr>
            <a:xfrm flipH="1">
              <a:off x="5053013" y="3509962"/>
              <a:ext cx="1588" cy="20955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7191" name="Graphic 7190">
              <a:extLst>
                <a:ext uri="{FF2B5EF4-FFF2-40B4-BE49-F238E27FC236}">
                  <a16:creationId xmlns:a16="http://schemas.microsoft.com/office/drawing/2014/main" id="{92E4B7B9-AD4E-4886-A828-B2F0CC260F1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97028" y="911958"/>
              <a:ext cx="263039" cy="263039"/>
            </a:xfrm>
            <a:prstGeom prst="rect">
              <a:avLst/>
            </a:prstGeom>
          </p:spPr>
        </p:pic>
        <p:sp>
          <p:nvSpPr>
            <p:cNvPr id="103" name="TextBox 102">
              <a:extLst>
                <a:ext uri="{FF2B5EF4-FFF2-40B4-BE49-F238E27FC236}">
                  <a16:creationId xmlns:a16="http://schemas.microsoft.com/office/drawing/2014/main" id="{3F5DBDE3-D0D6-4BCE-B392-26B51CCF0A9C}"/>
                </a:ext>
              </a:extLst>
            </p:cNvPr>
            <p:cNvSpPr txBox="1"/>
            <p:nvPr/>
          </p:nvSpPr>
          <p:spPr>
            <a:xfrm>
              <a:off x="5360546" y="1213504"/>
              <a:ext cx="538609"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 Owner</a:t>
              </a:r>
            </a:p>
          </p:txBody>
        </p:sp>
        <p:cxnSp>
          <p:nvCxnSpPr>
            <p:cNvPr id="7198" name="Straight Arrow Connector 7197">
              <a:extLst>
                <a:ext uri="{FF2B5EF4-FFF2-40B4-BE49-F238E27FC236}">
                  <a16:creationId xmlns:a16="http://schemas.microsoft.com/office/drawing/2014/main" id="{A7448A53-8A63-487A-ADBE-6BC6ECD08173}"/>
                </a:ext>
              </a:extLst>
            </p:cNvPr>
            <p:cNvCxnSpPr>
              <a:cxnSpLocks/>
            </p:cNvCxnSpPr>
            <p:nvPr/>
          </p:nvCxnSpPr>
          <p:spPr>
            <a:xfrm>
              <a:off x="5640675" y="1330325"/>
              <a:ext cx="0" cy="25717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BC0A527D-A357-4480-82E7-F7B1039C1E20}"/>
                </a:ext>
              </a:extLst>
            </p:cNvPr>
            <p:cNvSpPr txBox="1"/>
            <p:nvPr/>
          </p:nvSpPr>
          <p:spPr>
            <a:xfrm>
              <a:off x="5254808" y="1351906"/>
              <a:ext cx="798296"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 access to TR content</a:t>
              </a:r>
            </a:p>
          </p:txBody>
        </p:sp>
        <p:pic>
          <p:nvPicPr>
            <p:cNvPr id="111" name="Graphic 110">
              <a:extLst>
                <a:ext uri="{FF2B5EF4-FFF2-40B4-BE49-F238E27FC236}">
                  <a16:creationId xmlns:a16="http://schemas.microsoft.com/office/drawing/2014/main" id="{24AEA935-065D-4A9F-AB83-A209BE25F4F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34953" y="1301819"/>
              <a:ext cx="263039" cy="263039"/>
            </a:xfrm>
            <a:prstGeom prst="rect">
              <a:avLst/>
            </a:prstGeom>
          </p:spPr>
        </p:pic>
        <p:sp>
          <p:nvSpPr>
            <p:cNvPr id="112" name="TextBox 111">
              <a:extLst>
                <a:ext uri="{FF2B5EF4-FFF2-40B4-BE49-F238E27FC236}">
                  <a16:creationId xmlns:a16="http://schemas.microsoft.com/office/drawing/2014/main" id="{00D11134-37D2-4E44-9236-1F6881F18825}"/>
                </a:ext>
              </a:extLst>
            </p:cNvPr>
            <p:cNvSpPr txBox="1"/>
            <p:nvPr/>
          </p:nvSpPr>
          <p:spPr>
            <a:xfrm>
              <a:off x="4245145" y="1603365"/>
              <a:ext cx="245260"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a:t>
              </a:r>
            </a:p>
          </p:txBody>
        </p:sp>
        <p:cxnSp>
          <p:nvCxnSpPr>
            <p:cNvPr id="7202" name="Connector: Elbow 7201">
              <a:extLst>
                <a:ext uri="{FF2B5EF4-FFF2-40B4-BE49-F238E27FC236}">
                  <a16:creationId xmlns:a16="http://schemas.microsoft.com/office/drawing/2014/main" id="{D16BC4A8-7AA2-461A-907F-B1947EDB9B5D}"/>
                </a:ext>
              </a:extLst>
            </p:cNvPr>
            <p:cNvCxnSpPr>
              <a:stCxn id="112" idx="2"/>
              <a:endCxn id="30" idx="1"/>
            </p:cNvCxnSpPr>
            <p:nvPr/>
          </p:nvCxnSpPr>
          <p:spPr>
            <a:xfrm rot="16200000" flipH="1">
              <a:off x="3391032" y="2657052"/>
              <a:ext cx="2437752" cy="48426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04" name="Connector: Elbow 7203">
              <a:extLst>
                <a:ext uri="{FF2B5EF4-FFF2-40B4-BE49-F238E27FC236}">
                  <a16:creationId xmlns:a16="http://schemas.microsoft.com/office/drawing/2014/main" id="{C9274BDD-BDE9-45DE-90B1-1CAF3F96753E}"/>
                </a:ext>
              </a:extLst>
            </p:cNvPr>
            <p:cNvCxnSpPr>
              <a:stCxn id="112" idx="2"/>
            </p:cNvCxnSpPr>
            <p:nvPr/>
          </p:nvCxnSpPr>
          <p:spPr>
            <a:xfrm rot="16200000" flipH="1">
              <a:off x="4894204" y="1153879"/>
              <a:ext cx="73959" cy="112681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5DB0119-2325-4015-BF4F-AAA6FDC8E83E}"/>
                </a:ext>
              </a:extLst>
            </p:cNvPr>
            <p:cNvSpPr txBox="1"/>
            <p:nvPr/>
          </p:nvSpPr>
          <p:spPr>
            <a:xfrm>
              <a:off x="4486790" y="1677255"/>
              <a:ext cx="902490"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Creates workspace and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Requests access to TR data</a:t>
              </a:r>
            </a:p>
          </p:txBody>
        </p:sp>
        <p:grpSp>
          <p:nvGrpSpPr>
            <p:cNvPr id="7218" name="Group 7217">
              <a:extLst>
                <a:ext uri="{FF2B5EF4-FFF2-40B4-BE49-F238E27FC236}">
                  <a16:creationId xmlns:a16="http://schemas.microsoft.com/office/drawing/2014/main" id="{159CD3D5-08F0-42DA-9272-88CE7A98731B}"/>
                </a:ext>
              </a:extLst>
            </p:cNvPr>
            <p:cNvGrpSpPr/>
            <p:nvPr/>
          </p:nvGrpSpPr>
          <p:grpSpPr>
            <a:xfrm>
              <a:off x="6820219" y="1867953"/>
              <a:ext cx="158508" cy="158508"/>
              <a:chOff x="6820219" y="1867953"/>
              <a:chExt cx="158508" cy="158508"/>
            </a:xfrm>
          </p:grpSpPr>
          <p:sp>
            <p:nvSpPr>
              <p:cNvPr id="7206" name="Freeform: Shape 7205">
                <a:extLst>
                  <a:ext uri="{FF2B5EF4-FFF2-40B4-BE49-F238E27FC236}">
                    <a16:creationId xmlns:a16="http://schemas.microsoft.com/office/drawing/2014/main" id="{B595CE8E-EBAF-45B7-A184-A6377841B0D5}"/>
                  </a:ext>
                </a:extLst>
              </p:cNvPr>
              <p:cNvSpPr/>
              <p:nvPr/>
            </p:nvSpPr>
            <p:spPr>
              <a:xfrm>
                <a:off x="6820219" y="1867953"/>
                <a:ext cx="158508" cy="158508"/>
              </a:xfrm>
              <a:custGeom>
                <a:avLst/>
                <a:gdLst>
                  <a:gd name="connsiteX0" fmla="*/ 0 w 158508"/>
                  <a:gd name="connsiteY0" fmla="*/ 0 h 158508"/>
                  <a:gd name="connsiteX1" fmla="*/ 158508 w 158508"/>
                  <a:gd name="connsiteY1" fmla="*/ 0 h 158508"/>
                  <a:gd name="connsiteX2" fmla="*/ 158508 w 158508"/>
                  <a:gd name="connsiteY2" fmla="*/ 158508 h 158508"/>
                  <a:gd name="connsiteX3" fmla="*/ 0 w 158508"/>
                  <a:gd name="connsiteY3" fmla="*/ 158508 h 158508"/>
                </a:gdLst>
                <a:ahLst/>
                <a:cxnLst>
                  <a:cxn ang="0">
                    <a:pos x="connsiteX0" y="connsiteY0"/>
                  </a:cxn>
                  <a:cxn ang="0">
                    <a:pos x="connsiteX1" y="connsiteY1"/>
                  </a:cxn>
                  <a:cxn ang="0">
                    <a:pos x="connsiteX2" y="connsiteY2"/>
                  </a:cxn>
                  <a:cxn ang="0">
                    <a:pos x="connsiteX3" y="connsiteY3"/>
                  </a:cxn>
                </a:cxnLst>
                <a:rect l="l" t="t" r="r" b="b"/>
                <a:pathLst>
                  <a:path w="158508" h="158508">
                    <a:moveTo>
                      <a:pt x="0" y="0"/>
                    </a:moveTo>
                    <a:lnTo>
                      <a:pt x="158508" y="0"/>
                    </a:lnTo>
                    <a:lnTo>
                      <a:pt x="158508" y="158508"/>
                    </a:lnTo>
                    <a:lnTo>
                      <a:pt x="0" y="158508"/>
                    </a:lnTo>
                    <a:close/>
                  </a:path>
                </a:pathLst>
              </a:custGeom>
              <a:solidFill>
                <a:schemeClr val="tx1"/>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7" name="Freeform: Shape 7206">
                <a:extLst>
                  <a:ext uri="{FF2B5EF4-FFF2-40B4-BE49-F238E27FC236}">
                    <a16:creationId xmlns:a16="http://schemas.microsoft.com/office/drawing/2014/main" id="{C2E62FEC-D73D-4795-BB89-BD74FFCCECE2}"/>
                  </a:ext>
                </a:extLst>
              </p:cNvPr>
              <p:cNvSpPr/>
              <p:nvPr/>
            </p:nvSpPr>
            <p:spPr>
              <a:xfrm>
                <a:off x="6883621" y="1931356"/>
                <a:ext cx="31703" cy="31701"/>
              </a:xfrm>
              <a:custGeom>
                <a:avLst/>
                <a:gdLst>
                  <a:gd name="connsiteX0" fmla="*/ 31702 w 31703"/>
                  <a:gd name="connsiteY0" fmla="*/ 26584 h 31701"/>
                  <a:gd name="connsiteX1" fmla="*/ 31702 w 31703"/>
                  <a:gd name="connsiteY1" fmla="*/ 5299 h 31701"/>
                  <a:gd name="connsiteX2" fmla="*/ 26586 w 31703"/>
                  <a:gd name="connsiteY2" fmla="*/ 1 h 31701"/>
                  <a:gd name="connsiteX3" fmla="*/ 26494 w 31703"/>
                  <a:gd name="connsiteY3" fmla="*/ 0 h 31701"/>
                  <a:gd name="connsiteX4" fmla="*/ 5209 w 31703"/>
                  <a:gd name="connsiteY4" fmla="*/ 0 h 31701"/>
                  <a:gd name="connsiteX5" fmla="*/ 0 w 31703"/>
                  <a:gd name="connsiteY5" fmla="*/ 5207 h 31701"/>
                  <a:gd name="connsiteX6" fmla="*/ 1 w 31703"/>
                  <a:gd name="connsiteY6" fmla="*/ 5299 h 31701"/>
                  <a:gd name="connsiteX7" fmla="*/ 1 w 31703"/>
                  <a:gd name="connsiteY7" fmla="*/ 26584 h 31701"/>
                  <a:gd name="connsiteX8" fmla="*/ 5209 w 31703"/>
                  <a:gd name="connsiteY8" fmla="*/ 31702 h 31701"/>
                  <a:gd name="connsiteX9" fmla="*/ 26494 w 31703"/>
                  <a:gd name="connsiteY9" fmla="*/ 31702 h 31701"/>
                  <a:gd name="connsiteX10" fmla="*/ 31702 w 31703"/>
                  <a:gd name="connsiteY10" fmla="*/ 26584 h 31701"/>
                  <a:gd name="connsiteX11" fmla="*/ 4530 w 31703"/>
                  <a:gd name="connsiteY11" fmla="*/ 26584 h 31701"/>
                  <a:gd name="connsiteX12" fmla="*/ 4530 w 31703"/>
                  <a:gd name="connsiteY12" fmla="*/ 5299 h 31701"/>
                  <a:gd name="connsiteX13" fmla="*/ 5209 w 31703"/>
                  <a:gd name="connsiteY13" fmla="*/ 4619 h 31701"/>
                  <a:gd name="connsiteX14" fmla="*/ 26494 w 31703"/>
                  <a:gd name="connsiteY14" fmla="*/ 4619 h 31701"/>
                  <a:gd name="connsiteX15" fmla="*/ 27174 w 31703"/>
                  <a:gd name="connsiteY15" fmla="*/ 5299 h 31701"/>
                  <a:gd name="connsiteX16" fmla="*/ 27174 w 31703"/>
                  <a:gd name="connsiteY16" fmla="*/ 26584 h 31701"/>
                  <a:gd name="connsiteX17" fmla="*/ 26494 w 31703"/>
                  <a:gd name="connsiteY17" fmla="*/ 27263 h 31701"/>
                  <a:gd name="connsiteX18" fmla="*/ 5209 w 31703"/>
                  <a:gd name="connsiteY18" fmla="*/ 27263 h 31701"/>
                  <a:gd name="connsiteX19" fmla="*/ 4530 w 31703"/>
                  <a:gd name="connsiteY19" fmla="*/ 26584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03" h="31701">
                    <a:moveTo>
                      <a:pt x="31702" y="26584"/>
                    </a:moveTo>
                    <a:lnTo>
                      <a:pt x="31702" y="5299"/>
                    </a:lnTo>
                    <a:cubicBezTo>
                      <a:pt x="31752" y="2423"/>
                      <a:pt x="29462" y="51"/>
                      <a:pt x="26586" y="1"/>
                    </a:cubicBezTo>
                    <a:cubicBezTo>
                      <a:pt x="26555" y="0"/>
                      <a:pt x="26525" y="0"/>
                      <a:pt x="26494" y="0"/>
                    </a:cubicBezTo>
                    <a:lnTo>
                      <a:pt x="5209" y="0"/>
                    </a:lnTo>
                    <a:cubicBezTo>
                      <a:pt x="2333" y="0"/>
                      <a:pt x="0" y="2331"/>
                      <a:pt x="0" y="5207"/>
                    </a:cubicBezTo>
                    <a:cubicBezTo>
                      <a:pt x="0" y="5238"/>
                      <a:pt x="0" y="5268"/>
                      <a:pt x="1" y="5299"/>
                    </a:cubicBezTo>
                    <a:lnTo>
                      <a:pt x="1" y="26584"/>
                    </a:lnTo>
                    <a:cubicBezTo>
                      <a:pt x="74" y="29415"/>
                      <a:pt x="2377" y="31678"/>
                      <a:pt x="5209" y="31702"/>
                    </a:cubicBezTo>
                    <a:lnTo>
                      <a:pt x="26494" y="31702"/>
                    </a:lnTo>
                    <a:cubicBezTo>
                      <a:pt x="29326" y="31678"/>
                      <a:pt x="31629" y="29415"/>
                      <a:pt x="31702" y="26584"/>
                    </a:cubicBezTo>
                    <a:close/>
                    <a:moveTo>
                      <a:pt x="4530" y="26584"/>
                    </a:moveTo>
                    <a:lnTo>
                      <a:pt x="4530" y="5299"/>
                    </a:lnTo>
                    <a:cubicBezTo>
                      <a:pt x="4530" y="4924"/>
                      <a:pt x="4834" y="4619"/>
                      <a:pt x="5209" y="4619"/>
                    </a:cubicBezTo>
                    <a:lnTo>
                      <a:pt x="26494" y="4619"/>
                    </a:lnTo>
                    <a:cubicBezTo>
                      <a:pt x="26869" y="4619"/>
                      <a:pt x="27174" y="4924"/>
                      <a:pt x="27174" y="5299"/>
                    </a:cubicBezTo>
                    <a:lnTo>
                      <a:pt x="27174" y="26584"/>
                    </a:lnTo>
                    <a:cubicBezTo>
                      <a:pt x="27174" y="26959"/>
                      <a:pt x="26869" y="27263"/>
                      <a:pt x="26494" y="27263"/>
                    </a:cubicBezTo>
                    <a:lnTo>
                      <a:pt x="5209" y="27263"/>
                    </a:lnTo>
                    <a:cubicBezTo>
                      <a:pt x="4834" y="27263"/>
                      <a:pt x="4530" y="26959"/>
                      <a:pt x="4530" y="2658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8" name="Freeform: Shape 7207">
                <a:extLst>
                  <a:ext uri="{FF2B5EF4-FFF2-40B4-BE49-F238E27FC236}">
                    <a16:creationId xmlns:a16="http://schemas.microsoft.com/office/drawing/2014/main" id="{00582DAB-8F48-45A7-B57F-171A8473C22A}"/>
                  </a:ext>
                </a:extLst>
              </p:cNvPr>
              <p:cNvSpPr/>
              <p:nvPr/>
            </p:nvSpPr>
            <p:spPr>
              <a:xfrm>
                <a:off x="6870035" y="1944942"/>
                <a:ext cx="31701" cy="31701"/>
              </a:xfrm>
              <a:custGeom>
                <a:avLst/>
                <a:gdLst>
                  <a:gd name="connsiteX0" fmla="*/ 11322 w 31701"/>
                  <a:gd name="connsiteY0" fmla="*/ 4529 h 31701"/>
                  <a:gd name="connsiteX1" fmla="*/ 11322 w 31701"/>
                  <a:gd name="connsiteY1" fmla="*/ 0 h 31701"/>
                  <a:gd name="connsiteX2" fmla="*/ 3306 w 31701"/>
                  <a:gd name="connsiteY2" fmla="*/ 0 h 31701"/>
                  <a:gd name="connsiteX3" fmla="*/ 0 w 31701"/>
                  <a:gd name="connsiteY3" fmla="*/ 3306 h 31701"/>
                  <a:gd name="connsiteX4" fmla="*/ 0 w 31701"/>
                  <a:gd name="connsiteY4" fmla="*/ 28350 h 31701"/>
                  <a:gd name="connsiteX5" fmla="*/ 3306 w 31701"/>
                  <a:gd name="connsiteY5" fmla="*/ 31702 h 31701"/>
                  <a:gd name="connsiteX6" fmla="*/ 28396 w 31701"/>
                  <a:gd name="connsiteY6" fmla="*/ 31702 h 31701"/>
                  <a:gd name="connsiteX7" fmla="*/ 31702 w 31701"/>
                  <a:gd name="connsiteY7" fmla="*/ 28350 h 31701"/>
                  <a:gd name="connsiteX8" fmla="*/ 31702 w 31701"/>
                  <a:gd name="connsiteY8" fmla="*/ 20470 h 31701"/>
                  <a:gd name="connsiteX9" fmla="*/ 27173 w 31701"/>
                  <a:gd name="connsiteY9" fmla="*/ 20470 h 31701"/>
                  <a:gd name="connsiteX10" fmla="*/ 27173 w 31701"/>
                  <a:gd name="connsiteY10" fmla="*/ 27173 h 31701"/>
                  <a:gd name="connsiteX11" fmla="*/ 4529 w 31701"/>
                  <a:gd name="connsiteY11" fmla="*/ 27173 h 31701"/>
                  <a:gd name="connsiteX12" fmla="*/ 4529 w 31701"/>
                  <a:gd name="connsiteY12" fmla="*/ 4529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701">
                    <a:moveTo>
                      <a:pt x="11322" y="4529"/>
                    </a:moveTo>
                    <a:lnTo>
                      <a:pt x="11322" y="0"/>
                    </a:lnTo>
                    <a:lnTo>
                      <a:pt x="3306" y="0"/>
                    </a:lnTo>
                    <a:cubicBezTo>
                      <a:pt x="1480" y="0"/>
                      <a:pt x="0" y="1480"/>
                      <a:pt x="0" y="3306"/>
                    </a:cubicBezTo>
                    <a:lnTo>
                      <a:pt x="0" y="28350"/>
                    </a:lnTo>
                    <a:cubicBezTo>
                      <a:pt x="0" y="30184"/>
                      <a:pt x="1473" y="31677"/>
                      <a:pt x="3306" y="31702"/>
                    </a:cubicBezTo>
                    <a:lnTo>
                      <a:pt x="28396" y="31702"/>
                    </a:lnTo>
                    <a:cubicBezTo>
                      <a:pt x="30229" y="31677"/>
                      <a:pt x="31702" y="30184"/>
                      <a:pt x="31702" y="28350"/>
                    </a:cubicBezTo>
                    <a:lnTo>
                      <a:pt x="31702" y="20470"/>
                    </a:lnTo>
                    <a:lnTo>
                      <a:pt x="27173" y="20470"/>
                    </a:lnTo>
                    <a:lnTo>
                      <a:pt x="27173" y="27173"/>
                    </a:lnTo>
                    <a:lnTo>
                      <a:pt x="4529" y="27173"/>
                    </a:lnTo>
                    <a:lnTo>
                      <a:pt x="4529"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9" name="Freeform: Shape 7208">
                <a:extLst>
                  <a:ext uri="{FF2B5EF4-FFF2-40B4-BE49-F238E27FC236}">
                    <a16:creationId xmlns:a16="http://schemas.microsoft.com/office/drawing/2014/main" id="{A0E46437-0BB9-4047-AFF5-708841D66512}"/>
                  </a:ext>
                </a:extLst>
              </p:cNvPr>
              <p:cNvSpPr/>
              <p:nvPr/>
            </p:nvSpPr>
            <p:spPr>
              <a:xfrm>
                <a:off x="6897208" y="1917860"/>
                <a:ext cx="31701" cy="31611"/>
              </a:xfrm>
              <a:custGeom>
                <a:avLst/>
                <a:gdLst>
                  <a:gd name="connsiteX0" fmla="*/ 20380 w 31701"/>
                  <a:gd name="connsiteY0" fmla="*/ 27082 h 31611"/>
                  <a:gd name="connsiteX1" fmla="*/ 20380 w 31701"/>
                  <a:gd name="connsiteY1" fmla="*/ 31611 h 31611"/>
                  <a:gd name="connsiteX2" fmla="*/ 28396 w 31701"/>
                  <a:gd name="connsiteY2" fmla="*/ 31611 h 31611"/>
                  <a:gd name="connsiteX3" fmla="*/ 31702 w 31701"/>
                  <a:gd name="connsiteY3" fmla="*/ 28260 h 31611"/>
                  <a:gd name="connsiteX4" fmla="*/ 31702 w 31701"/>
                  <a:gd name="connsiteY4" fmla="*/ 3306 h 31611"/>
                  <a:gd name="connsiteX5" fmla="*/ 28396 w 31701"/>
                  <a:gd name="connsiteY5" fmla="*/ 0 h 31611"/>
                  <a:gd name="connsiteX6" fmla="*/ 3306 w 31701"/>
                  <a:gd name="connsiteY6" fmla="*/ 0 h 31611"/>
                  <a:gd name="connsiteX7" fmla="*/ 0 w 31701"/>
                  <a:gd name="connsiteY7" fmla="*/ 3306 h 31611"/>
                  <a:gd name="connsiteX8" fmla="*/ 0 w 31701"/>
                  <a:gd name="connsiteY8" fmla="*/ 11231 h 31611"/>
                  <a:gd name="connsiteX9" fmla="*/ 4529 w 31701"/>
                  <a:gd name="connsiteY9" fmla="*/ 11231 h 31611"/>
                  <a:gd name="connsiteX10" fmla="*/ 4529 w 31701"/>
                  <a:gd name="connsiteY10" fmla="*/ 4438 h 31611"/>
                  <a:gd name="connsiteX11" fmla="*/ 27173 w 31701"/>
                  <a:gd name="connsiteY11" fmla="*/ 4438 h 31611"/>
                  <a:gd name="connsiteX12" fmla="*/ 27173 w 31701"/>
                  <a:gd name="connsiteY12" fmla="*/ 27082 h 3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611">
                    <a:moveTo>
                      <a:pt x="20380" y="27082"/>
                    </a:moveTo>
                    <a:lnTo>
                      <a:pt x="20380" y="31611"/>
                    </a:lnTo>
                    <a:lnTo>
                      <a:pt x="28396" y="31611"/>
                    </a:lnTo>
                    <a:cubicBezTo>
                      <a:pt x="30229" y="31586"/>
                      <a:pt x="31702" y="30093"/>
                      <a:pt x="31702" y="28260"/>
                    </a:cubicBezTo>
                    <a:lnTo>
                      <a:pt x="31702" y="3306"/>
                    </a:lnTo>
                    <a:cubicBezTo>
                      <a:pt x="31702" y="1480"/>
                      <a:pt x="30221" y="0"/>
                      <a:pt x="28396" y="0"/>
                    </a:cubicBezTo>
                    <a:lnTo>
                      <a:pt x="3306" y="0"/>
                    </a:lnTo>
                    <a:cubicBezTo>
                      <a:pt x="1480" y="0"/>
                      <a:pt x="0" y="1480"/>
                      <a:pt x="0" y="3306"/>
                    </a:cubicBezTo>
                    <a:lnTo>
                      <a:pt x="0" y="11231"/>
                    </a:lnTo>
                    <a:lnTo>
                      <a:pt x="4529" y="11231"/>
                    </a:lnTo>
                    <a:lnTo>
                      <a:pt x="4529" y="4438"/>
                    </a:lnTo>
                    <a:lnTo>
                      <a:pt x="27173" y="4438"/>
                    </a:lnTo>
                    <a:lnTo>
                      <a:pt x="27173" y="27082"/>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0" name="Freeform: Shape 7209">
                <a:extLst>
                  <a:ext uri="{FF2B5EF4-FFF2-40B4-BE49-F238E27FC236}">
                    <a16:creationId xmlns:a16="http://schemas.microsoft.com/office/drawing/2014/main" id="{4B84646F-A23A-4D82-A12E-BB71ABBC099E}"/>
                  </a:ext>
                </a:extLst>
              </p:cNvPr>
              <p:cNvSpPr/>
              <p:nvPr/>
            </p:nvSpPr>
            <p:spPr>
              <a:xfrm rot="18900000">
                <a:off x="6864358" y="1893611"/>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1" name="Freeform: Shape 7210">
                <a:extLst>
                  <a:ext uri="{FF2B5EF4-FFF2-40B4-BE49-F238E27FC236}">
                    <a16:creationId xmlns:a16="http://schemas.microsoft.com/office/drawing/2014/main" id="{25EB156B-CC28-41DF-B2B7-AED540FFD4A0}"/>
                  </a:ext>
                </a:extLst>
              </p:cNvPr>
              <p:cNvSpPr/>
              <p:nvPr/>
            </p:nvSpPr>
            <p:spPr>
              <a:xfrm rot="18900000">
                <a:off x="6930053" y="1959278"/>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2" name="Freeform: Shape 7211">
                <a:extLst>
                  <a:ext uri="{FF2B5EF4-FFF2-40B4-BE49-F238E27FC236}">
                    <a16:creationId xmlns:a16="http://schemas.microsoft.com/office/drawing/2014/main" id="{B567D762-2855-465C-8589-06FF017C71E1}"/>
                  </a:ext>
                </a:extLst>
              </p:cNvPr>
              <p:cNvSpPr/>
              <p:nvPr/>
            </p:nvSpPr>
            <p:spPr>
              <a:xfrm rot="18900000">
                <a:off x="6848666" y="1984637"/>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3" name="Freeform: Shape 7212">
                <a:extLst>
                  <a:ext uri="{FF2B5EF4-FFF2-40B4-BE49-F238E27FC236}">
                    <a16:creationId xmlns:a16="http://schemas.microsoft.com/office/drawing/2014/main" id="{4C06DB65-2474-41EE-8715-5E645A2AC13D}"/>
                  </a:ext>
                </a:extLst>
              </p:cNvPr>
              <p:cNvSpPr/>
              <p:nvPr/>
            </p:nvSpPr>
            <p:spPr>
              <a:xfrm rot="18900000">
                <a:off x="6927920" y="1905389"/>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4" name="Freeform: Shape 7213">
                <a:extLst>
                  <a:ext uri="{FF2B5EF4-FFF2-40B4-BE49-F238E27FC236}">
                    <a16:creationId xmlns:a16="http://schemas.microsoft.com/office/drawing/2014/main" id="{308D42ED-3280-4C77-8024-F965BDECDCC5}"/>
                  </a:ext>
                </a:extLst>
              </p:cNvPr>
              <p:cNvSpPr/>
              <p:nvPr/>
            </p:nvSpPr>
            <p:spPr>
              <a:xfrm>
                <a:off x="6937967" y="1916682"/>
                <a:ext cx="18115" cy="61002"/>
              </a:xfrm>
              <a:custGeom>
                <a:avLst/>
                <a:gdLst>
                  <a:gd name="connsiteX0" fmla="*/ 18115 w 18115"/>
                  <a:gd name="connsiteY0" fmla="*/ 28260 h 61002"/>
                  <a:gd name="connsiteX1" fmla="*/ 13586 w 18115"/>
                  <a:gd name="connsiteY1" fmla="*/ 28260 h 61002"/>
                  <a:gd name="connsiteX2" fmla="*/ 3849 w 18115"/>
                  <a:gd name="connsiteY2" fmla="*/ 0 h 61002"/>
                  <a:gd name="connsiteX3" fmla="*/ 136 w 18115"/>
                  <a:gd name="connsiteY3" fmla="*/ 2672 h 61002"/>
                  <a:gd name="connsiteX4" fmla="*/ 9058 w 18115"/>
                  <a:gd name="connsiteY4" fmla="*/ 28260 h 61002"/>
                  <a:gd name="connsiteX5" fmla="*/ 4529 w 18115"/>
                  <a:gd name="connsiteY5" fmla="*/ 28260 h 61002"/>
                  <a:gd name="connsiteX6" fmla="*/ 4529 w 18115"/>
                  <a:gd name="connsiteY6" fmla="*/ 32789 h 61002"/>
                  <a:gd name="connsiteX7" fmla="*/ 9058 w 18115"/>
                  <a:gd name="connsiteY7" fmla="*/ 32789 h 61002"/>
                  <a:gd name="connsiteX8" fmla="*/ 0 w 18115"/>
                  <a:gd name="connsiteY8" fmla="*/ 58331 h 61002"/>
                  <a:gd name="connsiteX9" fmla="*/ 3714 w 18115"/>
                  <a:gd name="connsiteY9" fmla="*/ 61003 h 61002"/>
                  <a:gd name="connsiteX10" fmla="*/ 13586 w 18115"/>
                  <a:gd name="connsiteY10" fmla="*/ 32789 h 61002"/>
                  <a:gd name="connsiteX11" fmla="*/ 18115 w 18115"/>
                  <a:gd name="connsiteY11" fmla="*/ 32789 h 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15" h="61002">
                    <a:moveTo>
                      <a:pt x="18115" y="28260"/>
                    </a:moveTo>
                    <a:lnTo>
                      <a:pt x="13586" y="28260"/>
                    </a:lnTo>
                    <a:cubicBezTo>
                      <a:pt x="13180" y="18089"/>
                      <a:pt x="9794" y="8262"/>
                      <a:pt x="3849" y="0"/>
                    </a:cubicBezTo>
                    <a:lnTo>
                      <a:pt x="136" y="2672"/>
                    </a:lnTo>
                    <a:cubicBezTo>
                      <a:pt x="5579" y="10129"/>
                      <a:pt x="8684" y="19035"/>
                      <a:pt x="9058" y="28260"/>
                    </a:cubicBezTo>
                    <a:lnTo>
                      <a:pt x="4529" y="28260"/>
                    </a:lnTo>
                    <a:lnTo>
                      <a:pt x="4529" y="32789"/>
                    </a:lnTo>
                    <a:lnTo>
                      <a:pt x="9058" y="32789"/>
                    </a:lnTo>
                    <a:cubicBezTo>
                      <a:pt x="8646" y="42014"/>
                      <a:pt x="5493" y="50907"/>
                      <a:pt x="0" y="58331"/>
                    </a:cubicBezTo>
                    <a:lnTo>
                      <a:pt x="3714" y="61003"/>
                    </a:lnTo>
                    <a:cubicBezTo>
                      <a:pt x="9700" y="52770"/>
                      <a:pt x="13134" y="42958"/>
                      <a:pt x="13586" y="32789"/>
                    </a:cubicBezTo>
                    <a:lnTo>
                      <a:pt x="18115" y="3278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5" name="Freeform: Shape 7214">
                <a:extLst>
                  <a:ext uri="{FF2B5EF4-FFF2-40B4-BE49-F238E27FC236}">
                    <a16:creationId xmlns:a16="http://schemas.microsoft.com/office/drawing/2014/main" id="{68661625-F54C-4AAA-ABD1-9C775F81635D}"/>
                  </a:ext>
                </a:extLst>
              </p:cNvPr>
              <p:cNvSpPr/>
              <p:nvPr/>
            </p:nvSpPr>
            <p:spPr>
              <a:xfrm>
                <a:off x="6868994" y="1890597"/>
                <a:ext cx="60957" cy="18115"/>
              </a:xfrm>
              <a:custGeom>
                <a:avLst/>
                <a:gdLst>
                  <a:gd name="connsiteX0" fmla="*/ 2627 w 60957"/>
                  <a:gd name="connsiteY0" fmla="*/ 18115 h 18115"/>
                  <a:gd name="connsiteX1" fmla="*/ 28214 w 60957"/>
                  <a:gd name="connsiteY1" fmla="*/ 9058 h 18115"/>
                  <a:gd name="connsiteX2" fmla="*/ 28214 w 60957"/>
                  <a:gd name="connsiteY2" fmla="*/ 13586 h 18115"/>
                  <a:gd name="connsiteX3" fmla="*/ 32743 w 60957"/>
                  <a:gd name="connsiteY3" fmla="*/ 13586 h 18115"/>
                  <a:gd name="connsiteX4" fmla="*/ 32743 w 60957"/>
                  <a:gd name="connsiteY4" fmla="*/ 9058 h 18115"/>
                  <a:gd name="connsiteX5" fmla="*/ 58331 w 60957"/>
                  <a:gd name="connsiteY5" fmla="*/ 18115 h 18115"/>
                  <a:gd name="connsiteX6" fmla="*/ 60958 w 60957"/>
                  <a:gd name="connsiteY6" fmla="*/ 14447 h 18115"/>
                  <a:gd name="connsiteX7" fmla="*/ 32743 w 60957"/>
                  <a:gd name="connsiteY7" fmla="*/ 4529 h 18115"/>
                  <a:gd name="connsiteX8" fmla="*/ 32743 w 60957"/>
                  <a:gd name="connsiteY8" fmla="*/ 0 h 18115"/>
                  <a:gd name="connsiteX9" fmla="*/ 28214 w 60957"/>
                  <a:gd name="connsiteY9" fmla="*/ 0 h 18115"/>
                  <a:gd name="connsiteX10" fmla="*/ 28214 w 60957"/>
                  <a:gd name="connsiteY10" fmla="*/ 4529 h 18115"/>
                  <a:gd name="connsiteX11" fmla="*/ 0 w 60957"/>
                  <a:gd name="connsiteY11" fmla="*/ 14266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2627" y="18115"/>
                    </a:moveTo>
                    <a:cubicBezTo>
                      <a:pt x="10080" y="12646"/>
                      <a:pt x="18980" y="9495"/>
                      <a:pt x="28214" y="9058"/>
                    </a:cubicBezTo>
                    <a:lnTo>
                      <a:pt x="28214" y="13586"/>
                    </a:lnTo>
                    <a:lnTo>
                      <a:pt x="32743" y="13586"/>
                    </a:lnTo>
                    <a:lnTo>
                      <a:pt x="32743" y="9058"/>
                    </a:lnTo>
                    <a:cubicBezTo>
                      <a:pt x="41978" y="9495"/>
                      <a:pt x="50878" y="12646"/>
                      <a:pt x="58331" y="18115"/>
                    </a:cubicBezTo>
                    <a:lnTo>
                      <a:pt x="60958" y="14447"/>
                    </a:lnTo>
                    <a:cubicBezTo>
                      <a:pt x="52742" y="8420"/>
                      <a:pt x="42923" y="4968"/>
                      <a:pt x="32743" y="4529"/>
                    </a:cubicBezTo>
                    <a:lnTo>
                      <a:pt x="32743" y="0"/>
                    </a:lnTo>
                    <a:lnTo>
                      <a:pt x="28214" y="0"/>
                    </a:lnTo>
                    <a:lnTo>
                      <a:pt x="28214" y="4529"/>
                    </a:lnTo>
                    <a:cubicBezTo>
                      <a:pt x="18054" y="4915"/>
                      <a:pt x="8236" y="8303"/>
                      <a:pt x="0" y="14266"/>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6" name="Freeform: Shape 7215">
                <a:extLst>
                  <a:ext uri="{FF2B5EF4-FFF2-40B4-BE49-F238E27FC236}">
                    <a16:creationId xmlns:a16="http://schemas.microsoft.com/office/drawing/2014/main" id="{FF0012AD-D9ED-464A-BD22-EA760C338E4B}"/>
                  </a:ext>
                </a:extLst>
              </p:cNvPr>
              <p:cNvSpPr/>
              <p:nvPr/>
            </p:nvSpPr>
            <p:spPr>
              <a:xfrm>
                <a:off x="6868994" y="1985701"/>
                <a:ext cx="60957" cy="18115"/>
              </a:xfrm>
              <a:custGeom>
                <a:avLst/>
                <a:gdLst>
                  <a:gd name="connsiteX0" fmla="*/ 58331 w 60957"/>
                  <a:gd name="connsiteY0" fmla="*/ 0 h 18115"/>
                  <a:gd name="connsiteX1" fmla="*/ 32743 w 60957"/>
                  <a:gd name="connsiteY1" fmla="*/ 9058 h 18115"/>
                  <a:gd name="connsiteX2" fmla="*/ 32743 w 60957"/>
                  <a:gd name="connsiteY2" fmla="*/ 4529 h 18115"/>
                  <a:gd name="connsiteX3" fmla="*/ 28214 w 60957"/>
                  <a:gd name="connsiteY3" fmla="*/ 4529 h 18115"/>
                  <a:gd name="connsiteX4" fmla="*/ 28214 w 60957"/>
                  <a:gd name="connsiteY4" fmla="*/ 9058 h 18115"/>
                  <a:gd name="connsiteX5" fmla="*/ 2627 w 60957"/>
                  <a:gd name="connsiteY5" fmla="*/ 0 h 18115"/>
                  <a:gd name="connsiteX6" fmla="*/ 0 w 60957"/>
                  <a:gd name="connsiteY6" fmla="*/ 3668 h 18115"/>
                  <a:gd name="connsiteX7" fmla="*/ 28214 w 60957"/>
                  <a:gd name="connsiteY7" fmla="*/ 13586 h 18115"/>
                  <a:gd name="connsiteX8" fmla="*/ 28214 w 60957"/>
                  <a:gd name="connsiteY8" fmla="*/ 18115 h 18115"/>
                  <a:gd name="connsiteX9" fmla="*/ 32743 w 60957"/>
                  <a:gd name="connsiteY9" fmla="*/ 18115 h 18115"/>
                  <a:gd name="connsiteX10" fmla="*/ 32743 w 60957"/>
                  <a:gd name="connsiteY10" fmla="*/ 13586 h 18115"/>
                  <a:gd name="connsiteX11" fmla="*/ 60958 w 60957"/>
                  <a:gd name="connsiteY11" fmla="*/ 3804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58331" y="0"/>
                    </a:moveTo>
                    <a:cubicBezTo>
                      <a:pt x="50867" y="5448"/>
                      <a:pt x="41973" y="8596"/>
                      <a:pt x="32743" y="9058"/>
                    </a:cubicBezTo>
                    <a:lnTo>
                      <a:pt x="32743" y="4529"/>
                    </a:lnTo>
                    <a:lnTo>
                      <a:pt x="28214" y="4529"/>
                    </a:lnTo>
                    <a:lnTo>
                      <a:pt x="28214" y="9058"/>
                    </a:lnTo>
                    <a:cubicBezTo>
                      <a:pt x="18985" y="8596"/>
                      <a:pt x="10091" y="5448"/>
                      <a:pt x="2627" y="0"/>
                    </a:cubicBezTo>
                    <a:lnTo>
                      <a:pt x="0" y="3668"/>
                    </a:lnTo>
                    <a:cubicBezTo>
                      <a:pt x="8219" y="9688"/>
                      <a:pt x="18037" y="13139"/>
                      <a:pt x="28214" y="13586"/>
                    </a:cubicBezTo>
                    <a:lnTo>
                      <a:pt x="28214" y="18115"/>
                    </a:lnTo>
                    <a:lnTo>
                      <a:pt x="32743" y="18115"/>
                    </a:lnTo>
                    <a:lnTo>
                      <a:pt x="32743" y="13586"/>
                    </a:lnTo>
                    <a:cubicBezTo>
                      <a:pt x="42907" y="13179"/>
                      <a:pt x="52723" y="9775"/>
                      <a:pt x="60958" y="380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7" name="Freeform: Shape 7216">
                <a:extLst>
                  <a:ext uri="{FF2B5EF4-FFF2-40B4-BE49-F238E27FC236}">
                    <a16:creationId xmlns:a16="http://schemas.microsoft.com/office/drawing/2014/main" id="{E961F506-F4DD-4A5B-8E55-5C28EA7FEEC2}"/>
                  </a:ext>
                </a:extLst>
              </p:cNvPr>
              <p:cNvSpPr/>
              <p:nvPr/>
            </p:nvSpPr>
            <p:spPr>
              <a:xfrm>
                <a:off x="6842863" y="1916682"/>
                <a:ext cx="18115" cy="61093"/>
              </a:xfrm>
              <a:custGeom>
                <a:avLst/>
                <a:gdLst>
                  <a:gd name="connsiteX0" fmla="*/ 14356 w 18115"/>
                  <a:gd name="connsiteY0" fmla="*/ 61094 h 61093"/>
                  <a:gd name="connsiteX1" fmla="*/ 18115 w 18115"/>
                  <a:gd name="connsiteY1" fmla="*/ 58422 h 61093"/>
                  <a:gd name="connsiteX2" fmla="*/ 9058 w 18115"/>
                  <a:gd name="connsiteY2" fmla="*/ 32789 h 61093"/>
                  <a:gd name="connsiteX3" fmla="*/ 13586 w 18115"/>
                  <a:gd name="connsiteY3" fmla="*/ 32789 h 61093"/>
                  <a:gd name="connsiteX4" fmla="*/ 13586 w 18115"/>
                  <a:gd name="connsiteY4" fmla="*/ 28260 h 61093"/>
                  <a:gd name="connsiteX5" fmla="*/ 9058 w 18115"/>
                  <a:gd name="connsiteY5" fmla="*/ 28260 h 61093"/>
                  <a:gd name="connsiteX6" fmla="*/ 18115 w 18115"/>
                  <a:gd name="connsiteY6" fmla="*/ 2672 h 61093"/>
                  <a:gd name="connsiteX7" fmla="*/ 14402 w 18115"/>
                  <a:gd name="connsiteY7" fmla="*/ 0 h 61093"/>
                  <a:gd name="connsiteX8" fmla="*/ 4529 w 18115"/>
                  <a:gd name="connsiteY8" fmla="*/ 28260 h 61093"/>
                  <a:gd name="connsiteX9" fmla="*/ 0 w 18115"/>
                  <a:gd name="connsiteY9" fmla="*/ 28260 h 61093"/>
                  <a:gd name="connsiteX10" fmla="*/ 0 w 18115"/>
                  <a:gd name="connsiteY10" fmla="*/ 32789 h 61093"/>
                  <a:gd name="connsiteX11" fmla="*/ 4529 w 18115"/>
                  <a:gd name="connsiteY11" fmla="*/ 32789 h 61093"/>
                  <a:gd name="connsiteX12" fmla="*/ 14356 w 18115"/>
                  <a:gd name="connsiteY12" fmla="*/ 61094 h 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15" h="61093">
                    <a:moveTo>
                      <a:pt x="14356" y="61094"/>
                    </a:moveTo>
                    <a:lnTo>
                      <a:pt x="18115" y="58422"/>
                    </a:lnTo>
                    <a:cubicBezTo>
                      <a:pt x="12606" y="50973"/>
                      <a:pt x="9451" y="42045"/>
                      <a:pt x="9058" y="32789"/>
                    </a:cubicBezTo>
                    <a:lnTo>
                      <a:pt x="13586" y="32789"/>
                    </a:lnTo>
                    <a:lnTo>
                      <a:pt x="13586" y="28260"/>
                    </a:lnTo>
                    <a:lnTo>
                      <a:pt x="9058" y="28260"/>
                    </a:lnTo>
                    <a:cubicBezTo>
                      <a:pt x="9471" y="19021"/>
                      <a:pt x="12624" y="10114"/>
                      <a:pt x="18115" y="2672"/>
                    </a:cubicBezTo>
                    <a:lnTo>
                      <a:pt x="14402" y="0"/>
                    </a:lnTo>
                    <a:cubicBezTo>
                      <a:pt x="8409" y="8247"/>
                      <a:pt x="4975" y="18075"/>
                      <a:pt x="4529" y="28260"/>
                    </a:cubicBezTo>
                    <a:lnTo>
                      <a:pt x="0" y="28260"/>
                    </a:lnTo>
                    <a:lnTo>
                      <a:pt x="0" y="32789"/>
                    </a:lnTo>
                    <a:lnTo>
                      <a:pt x="4529" y="32789"/>
                    </a:lnTo>
                    <a:cubicBezTo>
                      <a:pt x="4951" y="42984"/>
                      <a:pt x="8369" y="52830"/>
                      <a:pt x="14356" y="6109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461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0EC34F-95F7-4920-B778-FD48EBFB4864}"/>
              </a:ext>
            </a:extLst>
          </p:cNvPr>
          <p:cNvSpPr/>
          <p:nvPr/>
        </p:nvSpPr>
        <p:spPr>
          <a:xfrm>
            <a:off x="5097780" y="947545"/>
            <a:ext cx="4046220" cy="334763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pic>
        <p:nvPicPr>
          <p:cNvPr id="1036" name="Picture 12" descr="File:Gartner logo.svg - Wikimedia Common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46370" y="2050416"/>
            <a:ext cx="3463290" cy="8035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0030" y="1298050"/>
            <a:ext cx="4572000" cy="2308324"/>
          </a:xfrm>
          <a:prstGeom prst="rect">
            <a:avLst/>
          </a:prstGeom>
        </p:spPr>
        <p:txBody>
          <a:bodyPr>
            <a:spAutoFit/>
          </a:bodyPr>
          <a:lstStyle/>
          <a:p>
            <a:r>
              <a:rPr lang="en-US" dirty="0">
                <a:ea typeface="Calibri" panose="020F0502020204030204" pitchFamily="34" charset="0"/>
                <a:cs typeface="Mangal" panose="02040503050203030202" pitchFamily="18" charset="0"/>
              </a:rPr>
              <a:t>In the Gartner “Solution Scorecard for Amazon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July 2020”, </a:t>
            </a:r>
            <a:r>
              <a:rPr lang="en-US" dirty="0" err="1">
                <a:solidFill>
                  <a:schemeClr val="accent1"/>
                </a:solidFill>
                <a:ea typeface="Calibri" panose="020F0502020204030204" pitchFamily="34" charset="0"/>
                <a:cs typeface="Mangal" panose="02040503050203030202" pitchFamily="18" charset="0"/>
              </a:rPr>
              <a:t>SageMaker</a:t>
            </a:r>
            <a:r>
              <a:rPr lang="en-US" dirty="0">
                <a:solidFill>
                  <a:schemeClr val="accent1"/>
                </a:solidFill>
                <a:ea typeface="Calibri" panose="020F0502020204030204" pitchFamily="34" charset="0"/>
                <a:cs typeface="Mangal" panose="02040503050203030202" pitchFamily="18" charset="0"/>
              </a:rPr>
              <a:t> has an overall score of 84/100, the highest rating among its peer group. </a:t>
            </a:r>
            <a:r>
              <a:rPr lang="en-US" dirty="0">
                <a:ea typeface="Calibri" panose="020F0502020204030204" pitchFamily="34" charset="0"/>
                <a:cs typeface="Mangal" panose="02040503050203030202" pitchFamily="18" charset="0"/>
              </a:rPr>
              <a:t>According to Gartner,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met 87% of Gartner’s required criteria, 73% of preferred, and 85% of optional. Gartner subscribers can click </a:t>
            </a:r>
            <a:r>
              <a:rPr lang="en-US" u="sng" dirty="0">
                <a:solidFill>
                  <a:srgbClr val="0000FF"/>
                </a:solidFill>
                <a:ea typeface="Calibri" panose="020F0502020204030204" pitchFamily="34" charset="0"/>
                <a:cs typeface="Mangal" panose="02040503050203030202" pitchFamily="18" charset="0"/>
                <a:hlinkClick r:id="rId4"/>
              </a:rPr>
              <a:t>here</a:t>
            </a:r>
            <a:r>
              <a:rPr lang="en-US" dirty="0">
                <a:ea typeface="Calibri" panose="020F0502020204030204" pitchFamily="34" charset="0"/>
                <a:cs typeface="Mangal" panose="02040503050203030202" pitchFamily="18" charset="0"/>
              </a:rPr>
              <a:t> to learn more</a:t>
            </a:r>
          </a:p>
        </p:txBody>
      </p:sp>
    </p:spTree>
    <p:extLst>
      <p:ext uri="{BB962C8B-B14F-4D97-AF65-F5344CB8AC3E}">
        <p14:creationId xmlns:p14="http://schemas.microsoft.com/office/powerpoint/2010/main" val="7079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2563319"/>
            <a:ext cx="9143999" cy="210012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32211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77345" y="196510"/>
            <a:ext cx="8229600" cy="686436"/>
          </a:xfrm>
        </p:spPr>
        <p:txBody>
          <a:bodyPr/>
          <a:lstStyle/>
          <a:p>
            <a:r>
              <a:rPr lang="en-US" b="1" dirty="0"/>
              <a:t>Industrial AI</a:t>
            </a:r>
            <a:br>
              <a:rPr lang="en-US" b="1" dirty="0"/>
            </a:br>
            <a:endParaRPr lang="en-US" sz="2000" b="1" dirty="0">
              <a:solidFill>
                <a:schemeClr val="accent1"/>
              </a:solidFill>
            </a:endParaRPr>
          </a:p>
        </p:txBody>
      </p:sp>
      <p:pic>
        <p:nvPicPr>
          <p:cNvPr id="5" name="Picture 4">
            <a:extLst>
              <a:ext uri="{FF2B5EF4-FFF2-40B4-BE49-F238E27FC236}">
                <a16:creationId xmlns:a16="http://schemas.microsoft.com/office/drawing/2014/main" id="{8B849374-2DA5-4E43-916A-EB8E73A3DA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221" y="2003247"/>
            <a:ext cx="2631785" cy="890944"/>
          </a:xfrm>
          <a:prstGeom prst="rect">
            <a:avLst/>
          </a:prstGeom>
        </p:spPr>
      </p:pic>
      <p:sp>
        <p:nvSpPr>
          <p:cNvPr id="6" name="Rectangle 5">
            <a:extLst>
              <a:ext uri="{FF2B5EF4-FFF2-40B4-BE49-F238E27FC236}">
                <a16:creationId xmlns:a16="http://schemas.microsoft.com/office/drawing/2014/main" id="{7086D002-08FD-8F49-8E4F-56301DAFB71D}"/>
              </a:ext>
            </a:extLst>
          </p:cNvPr>
          <p:cNvSpPr/>
          <p:nvPr/>
        </p:nvSpPr>
        <p:spPr>
          <a:xfrm>
            <a:off x="243221" y="859702"/>
            <a:ext cx="7666147" cy="361637"/>
          </a:xfrm>
          <a:prstGeom prst="rect">
            <a:avLst/>
          </a:prstGeom>
        </p:spPr>
        <p:txBody>
          <a:bodyPr wrap="square">
            <a:spAutoFit/>
          </a:bodyPr>
          <a:lstStyle/>
          <a:p>
            <a:pPr defTabSz="685730" eaLnBrk="0" fontAlgn="base" hangingPunct="0">
              <a:spcBef>
                <a:spcPct val="0"/>
              </a:spcBef>
              <a:spcAft>
                <a:spcPct val="0"/>
              </a:spcAft>
              <a:defRPr/>
            </a:pPr>
            <a:r>
              <a:rPr lang="en-US" sz="1750" b="1" dirty="0">
                <a:solidFill>
                  <a:schemeClr val="accent1"/>
                </a:solidFill>
                <a:latin typeface="Amazon Ember Light"/>
              </a:rPr>
              <a:t>AI and ML services for asset-intensive industry use cases</a:t>
            </a:r>
            <a:endParaRPr lang="en-US" sz="1750" b="1" dirty="0">
              <a:solidFill>
                <a:schemeClr val="accent1"/>
              </a:solidFill>
              <a:latin typeface="Amazon Ember Light"/>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046E9FDD-A007-0143-962C-963B9B71B54F}"/>
              </a:ext>
            </a:extLst>
          </p:cNvPr>
          <p:cNvSpPr txBox="1"/>
          <p:nvPr/>
        </p:nvSpPr>
        <p:spPr>
          <a:xfrm>
            <a:off x="3125633" y="1114351"/>
            <a:ext cx="5837021" cy="3559680"/>
          </a:xfrm>
          <a:prstGeom prst="rect">
            <a:avLst/>
          </a:prstGeom>
          <a:noFill/>
        </p:spPr>
        <p:txBody>
          <a:bodyPr wrap="square" lIns="114300" tIns="91440" rIns="114300" bIns="91440" rtlCol="0" anchor="ctr">
            <a:noAutofit/>
          </a:bodyPr>
          <a:lstStyle/>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Appliance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hardware appliance to add computer vision to existing onsite cameras</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Device SDK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build new cameras and devices that run computer vision applications at the edge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r>
              <a:rPr lang="en-US" altLang="en-US" sz="125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Monitron</a:t>
            </a: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defTabSz="685800" eaLnBrk="0" fontAlgn="base" hangingPunct="0">
              <a:lnSpc>
                <a:spcPct val="90000"/>
              </a:lnSpc>
              <a:spcBef>
                <a:spcPct val="0"/>
              </a:spcBef>
              <a:spcAft>
                <a:spcPct val="0"/>
              </a:spcAft>
              <a:defRPr/>
            </a:pP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end-to-end system for equipment monitoring to detect abnormal machine behavior and </a:t>
            </a: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enable predictive maintenance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Equipment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detect abnormal machine behavior using existing </a:t>
            </a: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industrial sensor data</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Vision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spot defects and anomalies in manufacturing using computer vision</a:t>
            </a:r>
          </a:p>
        </p:txBody>
      </p:sp>
      <p:cxnSp>
        <p:nvCxnSpPr>
          <p:cNvPr id="8" name="Straight Connector 7">
            <a:extLst>
              <a:ext uri="{FF2B5EF4-FFF2-40B4-BE49-F238E27FC236}">
                <a16:creationId xmlns:a16="http://schemas.microsoft.com/office/drawing/2014/main" id="{B070F4BF-40D0-7B42-8F40-37D4027BB603}"/>
              </a:ext>
            </a:extLst>
          </p:cNvPr>
          <p:cNvCxnSpPr/>
          <p:nvPr/>
        </p:nvCxnSpPr>
        <p:spPr>
          <a:xfrm flipH="1" flipV="1">
            <a:off x="3026035" y="1436914"/>
            <a:ext cx="13885" cy="2728217"/>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9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25E97-FE52-4CC0-829D-AAAA8BA05C28}"/>
              </a:ext>
            </a:extLst>
          </p:cNvPr>
          <p:cNvSpPr>
            <a:spLocks noGrp="1"/>
          </p:cNvSpPr>
          <p:nvPr>
            <p:ph type="body" sz="quarter" idx="13"/>
          </p:nvPr>
        </p:nvSpPr>
        <p:spPr/>
        <p:txBody>
          <a:bodyPr/>
          <a:lstStyle/>
          <a:p>
            <a:r>
              <a:rPr lang="en-US" dirty="0"/>
              <a:t>Bringing ML into your digital transformation requires a new “stack” that makes it easier to put ML to work </a:t>
            </a:r>
          </a:p>
          <a:p>
            <a:endParaRPr lang="en-US" dirty="0"/>
          </a:p>
        </p:txBody>
      </p:sp>
      <p:sp>
        <p:nvSpPr>
          <p:cNvPr id="2" name="Text Placeholder 1">
            <a:extLst>
              <a:ext uri="{FF2B5EF4-FFF2-40B4-BE49-F238E27FC236}">
                <a16:creationId xmlns:a16="http://schemas.microsoft.com/office/drawing/2014/main" id="{72F6F270-F09A-4CB5-8D68-08D79952E660}"/>
              </a:ext>
            </a:extLst>
          </p:cNvPr>
          <p:cNvSpPr>
            <a:spLocks noGrp="1"/>
          </p:cNvSpPr>
          <p:nvPr>
            <p:ph type="body" sz="quarter" idx="12"/>
          </p:nvPr>
        </p:nvSpPr>
        <p:spPr/>
        <p:txBody>
          <a:bodyPr/>
          <a:lstStyle/>
          <a:p>
            <a:r>
              <a:rPr lang="en-US" dirty="0"/>
              <a:t>Technology</a:t>
            </a:r>
          </a:p>
        </p:txBody>
      </p:sp>
    </p:spTree>
    <p:extLst>
      <p:ext uri="{BB962C8B-B14F-4D97-AF65-F5344CB8AC3E}">
        <p14:creationId xmlns:p14="http://schemas.microsoft.com/office/powerpoint/2010/main" val="371986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4426676" y="938214"/>
            <a:ext cx="4249737" cy="346309"/>
          </a:xfrm>
        </p:spPr>
        <p:txBody>
          <a:bodyPr/>
          <a:lstStyle/>
          <a:p>
            <a:r>
              <a:rPr lang="en-US" sz="1000" dirty="0"/>
              <a:t>Quickly and easily import medical records including clinical notes, lab reports, and more</a:t>
            </a:r>
          </a:p>
        </p:txBody>
      </p:sp>
      <p:sp>
        <p:nvSpPr>
          <p:cNvPr id="8" name="Title 7"/>
          <p:cNvSpPr>
            <a:spLocks noGrp="1"/>
          </p:cNvSpPr>
          <p:nvPr>
            <p:ph type="title"/>
          </p:nvPr>
        </p:nvSpPr>
        <p:spPr/>
        <p:txBody>
          <a:bodyPr/>
          <a:lstStyle/>
          <a:p>
            <a:r>
              <a:rPr lang="en-US" dirty="0"/>
              <a:t>Amazon </a:t>
            </a:r>
            <a:r>
              <a:rPr lang="en-US" dirty="0" err="1"/>
              <a:t>HealthLake</a:t>
            </a:r>
            <a:endParaRPr lang="en-US" dirty="0"/>
          </a:p>
        </p:txBody>
      </p:sp>
      <p:sp>
        <p:nvSpPr>
          <p:cNvPr id="9" name="Text Placeholder 8"/>
          <p:cNvSpPr>
            <a:spLocks noGrp="1"/>
          </p:cNvSpPr>
          <p:nvPr>
            <p:ph type="body" sz="quarter" idx="10"/>
          </p:nvPr>
        </p:nvSpPr>
        <p:spPr/>
        <p:txBody>
          <a:bodyPr/>
          <a:lstStyle/>
          <a:p>
            <a:r>
              <a:rPr lang="en-US" sz="1600" dirty="0"/>
              <a:t>A HIPAA-eligible service that enables healthcare providers, health insurance companies, and pharmaceutical companies to store, transform, query, and analyze health data in the AWS Cloud at petabyte scale</a:t>
            </a:r>
          </a:p>
          <a:p>
            <a:endParaRPr lang="en-US" sz="1600" dirty="0"/>
          </a:p>
        </p:txBody>
      </p:sp>
      <p:sp>
        <p:nvSpPr>
          <p:cNvPr id="10" name="Text Placeholder 9"/>
          <p:cNvSpPr>
            <a:spLocks noGrp="1"/>
          </p:cNvSpPr>
          <p:nvPr>
            <p:ph type="body" sz="quarter" idx="11"/>
          </p:nvPr>
        </p:nvSpPr>
        <p:spPr/>
        <p:txBody>
          <a:bodyPr/>
          <a:lstStyle/>
          <a:p>
            <a:r>
              <a:rPr lang="en-US" dirty="0"/>
              <a:t>IMPORT</a:t>
            </a:r>
          </a:p>
        </p:txBody>
      </p:sp>
      <p:sp>
        <p:nvSpPr>
          <p:cNvPr id="12" name="Text Placeholder 11"/>
          <p:cNvSpPr>
            <a:spLocks noGrp="1"/>
          </p:cNvSpPr>
          <p:nvPr>
            <p:ph type="body" sz="quarter" idx="13"/>
          </p:nvPr>
        </p:nvSpPr>
        <p:spPr>
          <a:xfrm>
            <a:off x="4436929" y="4128542"/>
            <a:ext cx="4336011" cy="346309"/>
          </a:xfrm>
        </p:spPr>
        <p:txBody>
          <a:bodyPr/>
          <a:lstStyle/>
          <a:p>
            <a:r>
              <a:rPr lang="en-US" sz="1000" dirty="0"/>
              <a:t>Understand relationships in the data with integrated analytics and ML capabilities</a:t>
            </a:r>
          </a:p>
        </p:txBody>
      </p:sp>
      <p:sp>
        <p:nvSpPr>
          <p:cNvPr id="13" name="Text Placeholder 12"/>
          <p:cNvSpPr>
            <a:spLocks noGrp="1"/>
          </p:cNvSpPr>
          <p:nvPr>
            <p:ph type="body" sz="quarter" idx="14"/>
          </p:nvPr>
        </p:nvSpPr>
        <p:spPr/>
        <p:txBody>
          <a:bodyPr/>
          <a:lstStyle/>
          <a:p>
            <a:r>
              <a:rPr lang="en-US" dirty="0"/>
              <a:t>ANALYZE</a:t>
            </a:r>
          </a:p>
        </p:txBody>
      </p:sp>
      <p:sp>
        <p:nvSpPr>
          <p:cNvPr id="14" name="Text Placeholder 13"/>
          <p:cNvSpPr>
            <a:spLocks noGrp="1"/>
          </p:cNvSpPr>
          <p:nvPr>
            <p:ph type="body" sz="quarter" idx="15"/>
          </p:nvPr>
        </p:nvSpPr>
        <p:spPr>
          <a:xfrm>
            <a:off x="4426676" y="3331698"/>
            <a:ext cx="4249737" cy="346309"/>
          </a:xfrm>
        </p:spPr>
        <p:txBody>
          <a:bodyPr/>
          <a:lstStyle/>
          <a:p>
            <a:r>
              <a:rPr lang="en-US" sz="1000" dirty="0"/>
              <a:t>Powerful query and search capabilities to ask questions of the data</a:t>
            </a:r>
          </a:p>
        </p:txBody>
      </p:sp>
      <p:sp>
        <p:nvSpPr>
          <p:cNvPr id="15" name="Text Placeholder 14"/>
          <p:cNvSpPr>
            <a:spLocks noGrp="1"/>
          </p:cNvSpPr>
          <p:nvPr>
            <p:ph type="body" sz="quarter" idx="16"/>
          </p:nvPr>
        </p:nvSpPr>
        <p:spPr/>
        <p:txBody>
          <a:bodyPr/>
          <a:lstStyle/>
          <a:p>
            <a:r>
              <a:rPr lang="en-US" dirty="0"/>
              <a:t>QUERY &amp; SEARCH</a:t>
            </a:r>
          </a:p>
        </p:txBody>
      </p:sp>
      <p:sp>
        <p:nvSpPr>
          <p:cNvPr id="16" name="Text Placeholder 15"/>
          <p:cNvSpPr>
            <a:spLocks noGrp="1"/>
          </p:cNvSpPr>
          <p:nvPr>
            <p:ph type="body" sz="quarter" idx="17"/>
          </p:nvPr>
        </p:nvSpPr>
        <p:spPr>
          <a:xfrm>
            <a:off x="4426676" y="2533870"/>
            <a:ext cx="4249737" cy="346309"/>
          </a:xfrm>
        </p:spPr>
        <p:txBody>
          <a:bodyPr/>
          <a:lstStyle/>
          <a:p>
            <a:r>
              <a:rPr lang="en-US" sz="1000" dirty="0"/>
              <a:t>Tag and index unstructured data using specialized ML models</a:t>
            </a:r>
          </a:p>
        </p:txBody>
      </p:sp>
      <p:sp>
        <p:nvSpPr>
          <p:cNvPr id="17" name="Text Placeholder 16"/>
          <p:cNvSpPr>
            <a:spLocks noGrp="1"/>
          </p:cNvSpPr>
          <p:nvPr>
            <p:ph type="body" sz="quarter" idx="18"/>
          </p:nvPr>
        </p:nvSpPr>
        <p:spPr/>
        <p:txBody>
          <a:bodyPr/>
          <a:lstStyle/>
          <a:p>
            <a:r>
              <a:rPr lang="en-US" dirty="0"/>
              <a:t>TRANFORM</a:t>
            </a:r>
          </a:p>
        </p:txBody>
      </p:sp>
      <p:sp>
        <p:nvSpPr>
          <p:cNvPr id="18" name="Text Placeholder 17"/>
          <p:cNvSpPr>
            <a:spLocks noGrp="1"/>
          </p:cNvSpPr>
          <p:nvPr>
            <p:ph type="body" sz="quarter" idx="19"/>
          </p:nvPr>
        </p:nvSpPr>
        <p:spPr>
          <a:xfrm>
            <a:off x="4426676" y="1730782"/>
            <a:ext cx="4249737" cy="346309"/>
          </a:xfrm>
        </p:spPr>
        <p:txBody>
          <a:bodyPr/>
          <a:lstStyle/>
          <a:p>
            <a:r>
              <a:rPr lang="en-US" sz="1000" dirty="0"/>
              <a:t>Stored in the AWS Cloud in a secure, compliant, and auditable way</a:t>
            </a:r>
          </a:p>
        </p:txBody>
      </p:sp>
      <p:sp>
        <p:nvSpPr>
          <p:cNvPr id="19" name="Text Placeholder 18"/>
          <p:cNvSpPr>
            <a:spLocks noGrp="1"/>
          </p:cNvSpPr>
          <p:nvPr>
            <p:ph type="body" sz="quarter" idx="20"/>
          </p:nvPr>
        </p:nvSpPr>
        <p:spPr/>
        <p:txBody>
          <a:bodyPr/>
          <a:lstStyle/>
          <a:p>
            <a:r>
              <a:rPr lang="en-US" dirty="0"/>
              <a:t>STORE</a:t>
            </a:r>
          </a:p>
        </p:txBody>
      </p:sp>
      <p:grpSp>
        <p:nvGrpSpPr>
          <p:cNvPr id="38" name="Group 37">
            <a:extLst>
              <a:ext uri="{FF2B5EF4-FFF2-40B4-BE49-F238E27FC236}">
                <a16:creationId xmlns:a16="http://schemas.microsoft.com/office/drawing/2014/main" id="{EEEFF7D0-B861-4D5F-93A3-21F4CD0C264D}"/>
              </a:ext>
            </a:extLst>
          </p:cNvPr>
          <p:cNvGrpSpPr/>
          <p:nvPr/>
        </p:nvGrpSpPr>
        <p:grpSpPr>
          <a:xfrm>
            <a:off x="3828198" y="790355"/>
            <a:ext cx="280354" cy="376703"/>
            <a:chOff x="7271915" y="3289276"/>
            <a:chExt cx="280354" cy="376703"/>
          </a:xfrm>
        </p:grpSpPr>
        <p:sp>
          <p:nvSpPr>
            <p:cNvPr id="39" name="Freeform: Shape 2037">
              <a:extLst>
                <a:ext uri="{FF2B5EF4-FFF2-40B4-BE49-F238E27FC236}">
                  <a16:creationId xmlns:a16="http://schemas.microsoft.com/office/drawing/2014/main" id="{6AE237E8-7BCD-4BFF-A644-2A8F2796FD4E}"/>
                </a:ext>
              </a:extLst>
            </p:cNvPr>
            <p:cNvSpPr/>
            <p:nvPr/>
          </p:nvSpPr>
          <p:spPr>
            <a:xfrm>
              <a:off x="7273897" y="3443901"/>
              <a:ext cx="276287" cy="222078"/>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0" name="Freeform: Shape 2038">
              <a:extLst>
                <a:ext uri="{FF2B5EF4-FFF2-40B4-BE49-F238E27FC236}">
                  <a16:creationId xmlns:a16="http://schemas.microsoft.com/office/drawing/2014/main" id="{319EA3CD-5020-4522-B0F5-495D562053F7}"/>
                </a:ext>
              </a:extLst>
            </p:cNvPr>
            <p:cNvSpPr/>
            <p:nvPr/>
          </p:nvSpPr>
          <p:spPr>
            <a:xfrm>
              <a:off x="7271915" y="3413587"/>
              <a:ext cx="280354" cy="57392"/>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1" name="Freeform: Shape 2039">
              <a:extLst>
                <a:ext uri="{FF2B5EF4-FFF2-40B4-BE49-F238E27FC236}">
                  <a16:creationId xmlns:a16="http://schemas.microsoft.com/office/drawing/2014/main" id="{9B8FFA2A-3843-4BC7-8C7E-B2D393A4EE1E}"/>
                </a:ext>
              </a:extLst>
            </p:cNvPr>
            <p:cNvSpPr/>
            <p:nvPr/>
          </p:nvSpPr>
          <p:spPr>
            <a:xfrm>
              <a:off x="7464490" y="3371607"/>
              <a:ext cx="33599" cy="33599"/>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9525" cap="rnd">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2" name="Freeform: Shape 2040">
              <a:extLst>
                <a:ext uri="{FF2B5EF4-FFF2-40B4-BE49-F238E27FC236}">
                  <a16:creationId xmlns:a16="http://schemas.microsoft.com/office/drawing/2014/main" id="{9BB2B487-A922-49BE-BFE2-345CC6DBB8F7}"/>
                </a:ext>
              </a:extLst>
            </p:cNvPr>
            <p:cNvSpPr/>
            <p:nvPr/>
          </p:nvSpPr>
          <p:spPr>
            <a:xfrm>
              <a:off x="7412269" y="3432336"/>
              <a:ext cx="71071" cy="2547"/>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3" name="Freeform: Shape 2041">
              <a:extLst>
                <a:ext uri="{FF2B5EF4-FFF2-40B4-BE49-F238E27FC236}">
                  <a16:creationId xmlns:a16="http://schemas.microsoft.com/office/drawing/2014/main" id="{9641D252-7300-47A5-A8DD-25774977BE39}"/>
                </a:ext>
              </a:extLst>
            </p:cNvPr>
            <p:cNvSpPr/>
            <p:nvPr/>
          </p:nvSpPr>
          <p:spPr>
            <a:xfrm>
              <a:off x="7412269" y="3412619"/>
              <a:ext cx="40223" cy="2547"/>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4" name="Freeform: Shape 2042">
              <a:extLst>
                <a:ext uri="{FF2B5EF4-FFF2-40B4-BE49-F238E27FC236}">
                  <a16:creationId xmlns:a16="http://schemas.microsoft.com/office/drawing/2014/main" id="{E344EF7F-7584-48FA-A30C-239CB31A7799}"/>
                </a:ext>
              </a:extLst>
            </p:cNvPr>
            <p:cNvSpPr/>
            <p:nvPr/>
          </p:nvSpPr>
          <p:spPr>
            <a:xfrm>
              <a:off x="7311037" y="3289276"/>
              <a:ext cx="73033" cy="144384"/>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5" name="Freeform: Shape 2043">
              <a:extLst>
                <a:ext uri="{FF2B5EF4-FFF2-40B4-BE49-F238E27FC236}">
                  <a16:creationId xmlns:a16="http://schemas.microsoft.com/office/drawing/2014/main" id="{B338B8A9-3953-4A90-948F-59C6AE8465FB}"/>
                </a:ext>
              </a:extLst>
            </p:cNvPr>
            <p:cNvSpPr/>
            <p:nvPr/>
          </p:nvSpPr>
          <p:spPr>
            <a:xfrm>
              <a:off x="7378007" y="3289276"/>
              <a:ext cx="33599" cy="33574"/>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6" name="Freeform: Shape 2044">
              <a:extLst>
                <a:ext uri="{FF2B5EF4-FFF2-40B4-BE49-F238E27FC236}">
                  <a16:creationId xmlns:a16="http://schemas.microsoft.com/office/drawing/2014/main" id="{5668BFA9-012B-4CA8-8906-18EA9EE982D2}"/>
                </a:ext>
              </a:extLst>
            </p:cNvPr>
            <p:cNvSpPr/>
            <p:nvPr/>
          </p:nvSpPr>
          <p:spPr>
            <a:xfrm>
              <a:off x="7411607" y="3322850"/>
              <a:ext cx="2547" cy="37064"/>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7" name="Freeform: Shape 2045">
              <a:extLst>
                <a:ext uri="{FF2B5EF4-FFF2-40B4-BE49-F238E27FC236}">
                  <a16:creationId xmlns:a16="http://schemas.microsoft.com/office/drawing/2014/main" id="{CE0FED95-9AC3-407B-AFFF-A4142797191A}"/>
                </a:ext>
              </a:extLst>
            </p:cNvPr>
            <p:cNvSpPr/>
            <p:nvPr/>
          </p:nvSpPr>
          <p:spPr>
            <a:xfrm>
              <a:off x="7326449" y="3349266"/>
              <a:ext cx="71097" cy="2547"/>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8" name="Freeform: Shape 2046">
              <a:extLst>
                <a:ext uri="{FF2B5EF4-FFF2-40B4-BE49-F238E27FC236}">
                  <a16:creationId xmlns:a16="http://schemas.microsoft.com/office/drawing/2014/main" id="{E176B585-CF73-4A79-89E3-6D8B45460604}"/>
                </a:ext>
              </a:extLst>
            </p:cNvPr>
            <p:cNvSpPr/>
            <p:nvPr/>
          </p:nvSpPr>
          <p:spPr>
            <a:xfrm>
              <a:off x="7326449" y="3368983"/>
              <a:ext cx="62257" cy="2547"/>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9" name="Freeform: Shape 2047">
              <a:extLst>
                <a:ext uri="{FF2B5EF4-FFF2-40B4-BE49-F238E27FC236}">
                  <a16:creationId xmlns:a16="http://schemas.microsoft.com/office/drawing/2014/main" id="{C5E74A48-A8FB-4091-B30B-E1CA611C9F29}"/>
                </a:ext>
              </a:extLst>
            </p:cNvPr>
            <p:cNvSpPr/>
            <p:nvPr/>
          </p:nvSpPr>
          <p:spPr>
            <a:xfrm>
              <a:off x="7326449" y="3388674"/>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0" name="Freeform: Shape 2048">
              <a:extLst>
                <a:ext uri="{FF2B5EF4-FFF2-40B4-BE49-F238E27FC236}">
                  <a16:creationId xmlns:a16="http://schemas.microsoft.com/office/drawing/2014/main" id="{CB39CCE4-C53A-47E7-9A40-0AAF4B1657F3}"/>
                </a:ext>
              </a:extLst>
            </p:cNvPr>
            <p:cNvSpPr/>
            <p:nvPr/>
          </p:nvSpPr>
          <p:spPr>
            <a:xfrm>
              <a:off x="7326449" y="3408365"/>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1" name="Freeform: Shape 2049">
              <a:extLst>
                <a:ext uri="{FF2B5EF4-FFF2-40B4-BE49-F238E27FC236}">
                  <a16:creationId xmlns:a16="http://schemas.microsoft.com/office/drawing/2014/main" id="{53B3C220-7DDF-4E70-A8F7-2BB92333AA79}"/>
                </a:ext>
              </a:extLst>
            </p:cNvPr>
            <p:cNvSpPr/>
            <p:nvPr/>
          </p:nvSpPr>
          <p:spPr>
            <a:xfrm>
              <a:off x="7397696" y="3371683"/>
              <a:ext cx="66972" cy="78280"/>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2" name="Freeform: Shape 2050">
              <a:extLst>
                <a:ext uri="{FF2B5EF4-FFF2-40B4-BE49-F238E27FC236}">
                  <a16:creationId xmlns:a16="http://schemas.microsoft.com/office/drawing/2014/main" id="{3057ED05-DBFB-4CF3-A29E-25A4C1A039E2}"/>
                </a:ext>
              </a:extLst>
            </p:cNvPr>
            <p:cNvSpPr/>
            <p:nvPr/>
          </p:nvSpPr>
          <p:spPr>
            <a:xfrm>
              <a:off x="7498243" y="3405257"/>
              <a:ext cx="2547" cy="44706"/>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3" name="Freeform: Shape 2051">
              <a:extLst>
                <a:ext uri="{FF2B5EF4-FFF2-40B4-BE49-F238E27FC236}">
                  <a16:creationId xmlns:a16="http://schemas.microsoft.com/office/drawing/2014/main" id="{C891DB86-CFBC-4B56-B685-ED316B923685}"/>
                </a:ext>
              </a:extLst>
            </p:cNvPr>
            <p:cNvSpPr/>
            <p:nvPr/>
          </p:nvSpPr>
          <p:spPr>
            <a:xfrm>
              <a:off x="7326525" y="3331435"/>
              <a:ext cx="40248" cy="2547"/>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4" name="Group 53">
            <a:extLst>
              <a:ext uri="{FF2B5EF4-FFF2-40B4-BE49-F238E27FC236}">
                <a16:creationId xmlns:a16="http://schemas.microsoft.com/office/drawing/2014/main" id="{B0190E52-4026-49EC-994B-E1A4B1C0657D}"/>
              </a:ext>
            </a:extLst>
          </p:cNvPr>
          <p:cNvGrpSpPr/>
          <p:nvPr/>
        </p:nvGrpSpPr>
        <p:grpSpPr>
          <a:xfrm>
            <a:off x="3847770" y="3219874"/>
            <a:ext cx="279388" cy="317687"/>
            <a:chOff x="1310454" y="3404511"/>
            <a:chExt cx="279388" cy="317687"/>
          </a:xfrm>
        </p:grpSpPr>
        <p:sp>
          <p:nvSpPr>
            <p:cNvPr id="55" name="Freeform: Shape 2610">
              <a:extLst>
                <a:ext uri="{FF2B5EF4-FFF2-40B4-BE49-F238E27FC236}">
                  <a16:creationId xmlns:a16="http://schemas.microsoft.com/office/drawing/2014/main" id="{A47EE723-0E6F-43AC-BDD5-AE7AB44F53FE}"/>
                </a:ext>
              </a:extLst>
            </p:cNvPr>
            <p:cNvSpPr/>
            <p:nvPr/>
          </p:nvSpPr>
          <p:spPr>
            <a:xfrm>
              <a:off x="1439870" y="3629141"/>
              <a:ext cx="60363" cy="2246"/>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6" name="Freeform: Shape 2611">
              <a:extLst>
                <a:ext uri="{FF2B5EF4-FFF2-40B4-BE49-F238E27FC236}">
                  <a16:creationId xmlns:a16="http://schemas.microsoft.com/office/drawing/2014/main" id="{CACC050E-53D3-4096-9EE1-8D6C366E44C1}"/>
                </a:ext>
              </a:extLst>
            </p:cNvPr>
            <p:cNvSpPr/>
            <p:nvPr/>
          </p:nvSpPr>
          <p:spPr>
            <a:xfrm>
              <a:off x="1428305" y="3607875"/>
              <a:ext cx="40039" cy="2246"/>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7" name="Freeform: Shape 2612">
              <a:extLst>
                <a:ext uri="{FF2B5EF4-FFF2-40B4-BE49-F238E27FC236}">
                  <a16:creationId xmlns:a16="http://schemas.microsoft.com/office/drawing/2014/main" id="{A6F5DE83-C23A-4274-9640-5202B0F9EBDF}"/>
                </a:ext>
              </a:extLst>
            </p:cNvPr>
            <p:cNvSpPr/>
            <p:nvPr/>
          </p:nvSpPr>
          <p:spPr>
            <a:xfrm>
              <a:off x="1477259" y="3607875"/>
              <a:ext cx="17134" cy="2246"/>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8" name="Freeform: Shape 2613">
              <a:extLst>
                <a:ext uri="{FF2B5EF4-FFF2-40B4-BE49-F238E27FC236}">
                  <a16:creationId xmlns:a16="http://schemas.microsoft.com/office/drawing/2014/main" id="{C94F68FE-6DBD-4B84-96A8-EFD401277ED0}"/>
                </a:ext>
              </a:extLst>
            </p:cNvPr>
            <p:cNvSpPr/>
            <p:nvPr/>
          </p:nvSpPr>
          <p:spPr>
            <a:xfrm>
              <a:off x="1454242" y="3586654"/>
              <a:ext cx="57286" cy="2246"/>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9" name="Freeform: Shape 2614">
              <a:extLst>
                <a:ext uri="{FF2B5EF4-FFF2-40B4-BE49-F238E27FC236}">
                  <a16:creationId xmlns:a16="http://schemas.microsoft.com/office/drawing/2014/main" id="{DF59731C-FCAB-412B-B2F3-28D8147B1FF7}"/>
                </a:ext>
              </a:extLst>
            </p:cNvPr>
            <p:cNvSpPr/>
            <p:nvPr/>
          </p:nvSpPr>
          <p:spPr>
            <a:xfrm>
              <a:off x="1310454" y="3404511"/>
              <a:ext cx="113606" cy="24477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0" name="Freeform: Shape 2615">
              <a:extLst>
                <a:ext uri="{FF2B5EF4-FFF2-40B4-BE49-F238E27FC236}">
                  <a16:creationId xmlns:a16="http://schemas.microsoft.com/office/drawing/2014/main" id="{01F6B42E-E98C-4961-AE76-F8C40B455B45}"/>
                </a:ext>
              </a:extLst>
            </p:cNvPr>
            <p:cNvSpPr/>
            <p:nvPr/>
          </p:nvSpPr>
          <p:spPr>
            <a:xfrm>
              <a:off x="1424060" y="3404511"/>
              <a:ext cx="56927" cy="56927"/>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1" name="Freeform: Shape 2616">
              <a:extLst>
                <a:ext uri="{FF2B5EF4-FFF2-40B4-BE49-F238E27FC236}">
                  <a16:creationId xmlns:a16="http://schemas.microsoft.com/office/drawing/2014/main" id="{88A74A2D-CF40-4228-8653-F56E80900CB2}"/>
                </a:ext>
              </a:extLst>
            </p:cNvPr>
            <p:cNvSpPr/>
            <p:nvPr/>
          </p:nvSpPr>
          <p:spPr>
            <a:xfrm>
              <a:off x="1335380" y="3504082"/>
              <a:ext cx="120388" cy="2246"/>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2" name="Freeform: Shape 2617">
              <a:extLst>
                <a:ext uri="{FF2B5EF4-FFF2-40B4-BE49-F238E27FC236}">
                  <a16:creationId xmlns:a16="http://schemas.microsoft.com/office/drawing/2014/main" id="{B998B8DE-35D6-482B-9BD0-F56557ED2CC5}"/>
                </a:ext>
              </a:extLst>
            </p:cNvPr>
            <p:cNvSpPr/>
            <p:nvPr/>
          </p:nvSpPr>
          <p:spPr>
            <a:xfrm>
              <a:off x="1335380" y="3537452"/>
              <a:ext cx="74106" cy="2246"/>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3" name="Freeform: Shape 2618">
              <a:extLst>
                <a:ext uri="{FF2B5EF4-FFF2-40B4-BE49-F238E27FC236}">
                  <a16:creationId xmlns:a16="http://schemas.microsoft.com/office/drawing/2014/main" id="{FF7832CA-148B-4F77-9BA2-6DFDBF173B05}"/>
                </a:ext>
              </a:extLst>
            </p:cNvPr>
            <p:cNvSpPr/>
            <p:nvPr/>
          </p:nvSpPr>
          <p:spPr>
            <a:xfrm>
              <a:off x="1335380" y="3570799"/>
              <a:ext cx="50167" cy="2246"/>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4" name="Freeform: Shape 2619">
              <a:extLst>
                <a:ext uri="{FF2B5EF4-FFF2-40B4-BE49-F238E27FC236}">
                  <a16:creationId xmlns:a16="http://schemas.microsoft.com/office/drawing/2014/main" id="{2A7F77DD-C1A4-4E08-A328-0507DCDDC1C9}"/>
                </a:ext>
              </a:extLst>
            </p:cNvPr>
            <p:cNvSpPr/>
            <p:nvPr/>
          </p:nvSpPr>
          <p:spPr>
            <a:xfrm>
              <a:off x="1335380" y="3604170"/>
              <a:ext cx="52143" cy="2246"/>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5" name="Freeform: Shape 2620">
              <a:extLst>
                <a:ext uri="{FF2B5EF4-FFF2-40B4-BE49-F238E27FC236}">
                  <a16:creationId xmlns:a16="http://schemas.microsoft.com/office/drawing/2014/main" id="{72320F31-C34A-471D-9838-B3F4D61A8800}"/>
                </a:ext>
              </a:extLst>
            </p:cNvPr>
            <p:cNvSpPr/>
            <p:nvPr/>
          </p:nvSpPr>
          <p:spPr>
            <a:xfrm>
              <a:off x="1335380" y="3470734"/>
              <a:ext cx="68132" cy="2246"/>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6" name="Freeform: Shape 2621">
              <a:extLst>
                <a:ext uri="{FF2B5EF4-FFF2-40B4-BE49-F238E27FC236}">
                  <a16:creationId xmlns:a16="http://schemas.microsoft.com/office/drawing/2014/main" id="{794ED176-6217-438D-BA85-5F62F676E281}"/>
                </a:ext>
              </a:extLst>
            </p:cNvPr>
            <p:cNvSpPr/>
            <p:nvPr/>
          </p:nvSpPr>
          <p:spPr>
            <a:xfrm>
              <a:off x="1480987" y="3461437"/>
              <a:ext cx="2246" cy="60722"/>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7" name="Freeform: Shape 2622">
              <a:extLst>
                <a:ext uri="{FF2B5EF4-FFF2-40B4-BE49-F238E27FC236}">
                  <a16:creationId xmlns:a16="http://schemas.microsoft.com/office/drawing/2014/main" id="{962FC262-75A4-43EC-ADCE-1838F585F8B7}"/>
                </a:ext>
              </a:extLst>
            </p:cNvPr>
            <p:cNvSpPr/>
            <p:nvPr/>
          </p:nvSpPr>
          <p:spPr>
            <a:xfrm>
              <a:off x="1403109" y="3539024"/>
              <a:ext cx="137118" cy="137118"/>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8" name="Freeform: Shape 2623">
              <a:extLst>
                <a:ext uri="{FF2B5EF4-FFF2-40B4-BE49-F238E27FC236}">
                  <a16:creationId xmlns:a16="http://schemas.microsoft.com/office/drawing/2014/main" id="{21DCCC0B-007E-4042-90FC-66D15B640F1D}"/>
                </a:ext>
              </a:extLst>
            </p:cNvPr>
            <p:cNvSpPr/>
            <p:nvPr/>
          </p:nvSpPr>
          <p:spPr>
            <a:xfrm>
              <a:off x="1508563" y="3640077"/>
              <a:ext cx="81279" cy="82121"/>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69" name="Group 68">
            <a:extLst>
              <a:ext uri="{FF2B5EF4-FFF2-40B4-BE49-F238E27FC236}">
                <a16:creationId xmlns:a16="http://schemas.microsoft.com/office/drawing/2014/main" id="{D0ED0D10-EB57-4C77-974C-AC29C5874B61}"/>
              </a:ext>
            </a:extLst>
          </p:cNvPr>
          <p:cNvGrpSpPr/>
          <p:nvPr/>
        </p:nvGrpSpPr>
        <p:grpSpPr>
          <a:xfrm>
            <a:off x="3793437" y="4053138"/>
            <a:ext cx="367499" cy="216614"/>
            <a:chOff x="7747161" y="2848591"/>
            <a:chExt cx="367499" cy="216614"/>
          </a:xfrm>
        </p:grpSpPr>
        <p:sp>
          <p:nvSpPr>
            <p:cNvPr id="70" name="Freeform: Shape 2519">
              <a:extLst>
                <a:ext uri="{FF2B5EF4-FFF2-40B4-BE49-F238E27FC236}">
                  <a16:creationId xmlns:a16="http://schemas.microsoft.com/office/drawing/2014/main" id="{F0B09F39-ABF1-41DF-861A-CF386BE80614}"/>
                </a:ext>
              </a:extLst>
            </p:cNvPr>
            <p:cNvSpPr/>
            <p:nvPr/>
          </p:nvSpPr>
          <p:spPr>
            <a:xfrm>
              <a:off x="7747161" y="3042614"/>
              <a:ext cx="318924" cy="2259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1" name="Freeform: Shape 2520">
              <a:extLst>
                <a:ext uri="{FF2B5EF4-FFF2-40B4-BE49-F238E27FC236}">
                  <a16:creationId xmlns:a16="http://schemas.microsoft.com/office/drawing/2014/main" id="{9F80CC6A-5A12-4A51-85B0-B4F28CC3BD24}"/>
                </a:ext>
              </a:extLst>
            </p:cNvPr>
            <p:cNvSpPr/>
            <p:nvPr/>
          </p:nvSpPr>
          <p:spPr>
            <a:xfrm>
              <a:off x="7791602" y="2863614"/>
              <a:ext cx="232467" cy="159507"/>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2" name="Freeform: Shape 2521">
              <a:extLst>
                <a:ext uri="{FF2B5EF4-FFF2-40B4-BE49-F238E27FC236}">
                  <a16:creationId xmlns:a16="http://schemas.microsoft.com/office/drawing/2014/main" id="{A9EF44DD-BA41-4888-A2F9-3EF46C4B7BE8}"/>
                </a:ext>
              </a:extLst>
            </p:cNvPr>
            <p:cNvSpPr/>
            <p:nvPr/>
          </p:nvSpPr>
          <p:spPr>
            <a:xfrm>
              <a:off x="7774940" y="2848591"/>
              <a:ext cx="264063" cy="19323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3" name="Freeform: Shape 2522">
              <a:extLst>
                <a:ext uri="{FF2B5EF4-FFF2-40B4-BE49-F238E27FC236}">
                  <a16:creationId xmlns:a16="http://schemas.microsoft.com/office/drawing/2014/main" id="{7F035038-BFCD-42D4-8567-97F51B0667CE}"/>
                </a:ext>
              </a:extLst>
            </p:cNvPr>
            <p:cNvSpPr/>
            <p:nvPr/>
          </p:nvSpPr>
          <p:spPr>
            <a:xfrm>
              <a:off x="7856725" y="2864670"/>
              <a:ext cx="2246" cy="158070"/>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4" name="Freeform: Shape 2523">
              <a:extLst>
                <a:ext uri="{FF2B5EF4-FFF2-40B4-BE49-F238E27FC236}">
                  <a16:creationId xmlns:a16="http://schemas.microsoft.com/office/drawing/2014/main" id="{F99EC1A1-33C3-4A24-B2AA-B68BF72172A3}"/>
                </a:ext>
              </a:extLst>
            </p:cNvPr>
            <p:cNvSpPr/>
            <p:nvPr/>
          </p:nvSpPr>
          <p:spPr>
            <a:xfrm>
              <a:off x="8027141" y="2902847"/>
              <a:ext cx="11821" cy="65059"/>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rgbClr val="527FFF"/>
            </a:solidFill>
            <a:ln w="9525" cap="flat">
              <a:solidFill>
                <a:schemeClr val="tx1"/>
              </a:solidFill>
              <a:prstDash val="solid"/>
              <a:miter/>
            </a:ln>
          </p:spPr>
          <p:txBody>
            <a:bodyPr rtlCol="0" anchor="ctr"/>
            <a:lstStyle/>
            <a:p>
              <a:pPr defTabSz="457189"/>
              <a:endParaRPr lang="en-US" dirty="0">
                <a:solidFill>
                  <a:srgbClr val="FFFFFF"/>
                </a:solidFill>
                <a:latin typeface="Amazon Ember"/>
              </a:endParaRPr>
            </a:p>
          </p:txBody>
        </p:sp>
        <p:sp>
          <p:nvSpPr>
            <p:cNvPr id="75" name="Freeform: Shape 2524">
              <a:extLst>
                <a:ext uri="{FF2B5EF4-FFF2-40B4-BE49-F238E27FC236}">
                  <a16:creationId xmlns:a16="http://schemas.microsoft.com/office/drawing/2014/main" id="{D54014CC-E976-4C92-96F0-D24A2BC4F3A8}"/>
                </a:ext>
              </a:extLst>
            </p:cNvPr>
            <p:cNvSpPr/>
            <p:nvPr/>
          </p:nvSpPr>
          <p:spPr>
            <a:xfrm>
              <a:off x="7985220" y="2888002"/>
              <a:ext cx="95125" cy="95125"/>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6" name="Freeform: Shape 2525">
              <a:extLst>
                <a:ext uri="{FF2B5EF4-FFF2-40B4-BE49-F238E27FC236}">
                  <a16:creationId xmlns:a16="http://schemas.microsoft.com/office/drawing/2014/main" id="{43B3BB1F-174B-49B3-9BE7-CB617E42598C}"/>
                </a:ext>
              </a:extLst>
            </p:cNvPr>
            <p:cNvSpPr/>
            <p:nvPr/>
          </p:nvSpPr>
          <p:spPr>
            <a:xfrm>
              <a:off x="8058248" y="2958110"/>
              <a:ext cx="56412" cy="57018"/>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7" name="Freeform: Shape 2526">
              <a:extLst>
                <a:ext uri="{FF2B5EF4-FFF2-40B4-BE49-F238E27FC236}">
                  <a16:creationId xmlns:a16="http://schemas.microsoft.com/office/drawing/2014/main" id="{AF0F48DC-1510-4F4C-8DA3-046A660407E0}"/>
                </a:ext>
              </a:extLst>
            </p:cNvPr>
            <p:cNvSpPr/>
            <p:nvPr/>
          </p:nvSpPr>
          <p:spPr>
            <a:xfrm>
              <a:off x="7874017" y="2983105"/>
              <a:ext cx="119670" cy="2246"/>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8" name="Freeform: Shape 2527">
              <a:extLst>
                <a:ext uri="{FF2B5EF4-FFF2-40B4-BE49-F238E27FC236}">
                  <a16:creationId xmlns:a16="http://schemas.microsoft.com/office/drawing/2014/main" id="{8A9F7ADD-CDEA-4D6A-A33F-453EFA46CCEA}"/>
                </a:ext>
              </a:extLst>
            </p:cNvPr>
            <p:cNvSpPr/>
            <p:nvPr/>
          </p:nvSpPr>
          <p:spPr>
            <a:xfrm>
              <a:off x="7893284" y="2906057"/>
              <a:ext cx="81135" cy="77047"/>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9" name="Freeform: Shape 2528">
              <a:extLst>
                <a:ext uri="{FF2B5EF4-FFF2-40B4-BE49-F238E27FC236}">
                  <a16:creationId xmlns:a16="http://schemas.microsoft.com/office/drawing/2014/main" id="{05198304-5A2A-4D93-92C2-E311DE516D41}"/>
                </a:ext>
              </a:extLst>
            </p:cNvPr>
            <p:cNvSpPr/>
            <p:nvPr/>
          </p:nvSpPr>
          <p:spPr>
            <a:xfrm rot="21587400">
              <a:off x="7815088" y="2898131"/>
              <a:ext cx="17471" cy="17471"/>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0" name="Freeform: Shape 2529">
              <a:extLst>
                <a:ext uri="{FF2B5EF4-FFF2-40B4-BE49-F238E27FC236}">
                  <a16:creationId xmlns:a16="http://schemas.microsoft.com/office/drawing/2014/main" id="{D6EA88D5-8C97-47F1-9CD7-70B3CD0D024F}"/>
                </a:ext>
              </a:extLst>
            </p:cNvPr>
            <p:cNvSpPr/>
            <p:nvPr/>
          </p:nvSpPr>
          <p:spPr>
            <a:xfrm rot="21587400">
              <a:off x="7815215" y="2932735"/>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1" name="Freeform: Shape 2530">
              <a:extLst>
                <a:ext uri="{FF2B5EF4-FFF2-40B4-BE49-F238E27FC236}">
                  <a16:creationId xmlns:a16="http://schemas.microsoft.com/office/drawing/2014/main" id="{4C4E3232-5AC5-479A-8818-B3D400B583DD}"/>
                </a:ext>
              </a:extLst>
            </p:cNvPr>
            <p:cNvSpPr/>
            <p:nvPr/>
          </p:nvSpPr>
          <p:spPr>
            <a:xfrm rot="21587400">
              <a:off x="7815341" y="2967317"/>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82" name="Group 81">
            <a:extLst>
              <a:ext uri="{FF2B5EF4-FFF2-40B4-BE49-F238E27FC236}">
                <a16:creationId xmlns:a16="http://schemas.microsoft.com/office/drawing/2014/main" id="{79FF0D64-B7DB-4DF3-94FF-07434B6933C6}"/>
              </a:ext>
            </a:extLst>
          </p:cNvPr>
          <p:cNvGrpSpPr/>
          <p:nvPr/>
        </p:nvGrpSpPr>
        <p:grpSpPr>
          <a:xfrm>
            <a:off x="3812548" y="2403937"/>
            <a:ext cx="314073" cy="320631"/>
            <a:chOff x="638147" y="906155"/>
            <a:chExt cx="314073" cy="320631"/>
          </a:xfrm>
        </p:grpSpPr>
        <p:sp>
          <p:nvSpPr>
            <p:cNvPr id="83" name="Freeform: Shape 1035">
              <a:extLst>
                <a:ext uri="{FF2B5EF4-FFF2-40B4-BE49-F238E27FC236}">
                  <a16:creationId xmlns:a16="http://schemas.microsoft.com/office/drawing/2014/main" id="{54E3976D-2FB2-4B20-AD9B-1CC572A32504}"/>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4" name="Freeform: Shape 1036">
              <a:extLst>
                <a:ext uri="{FF2B5EF4-FFF2-40B4-BE49-F238E27FC236}">
                  <a16:creationId xmlns:a16="http://schemas.microsoft.com/office/drawing/2014/main" id="{FD68D71F-63D5-4F5F-89D9-1C1153AB2EAC}"/>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5" name="Freeform: Shape 1037">
              <a:extLst>
                <a:ext uri="{FF2B5EF4-FFF2-40B4-BE49-F238E27FC236}">
                  <a16:creationId xmlns:a16="http://schemas.microsoft.com/office/drawing/2014/main" id="{A0990D93-9143-47DD-9F85-52570286A0A0}"/>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6" name="Freeform: Shape 1038">
              <a:extLst>
                <a:ext uri="{FF2B5EF4-FFF2-40B4-BE49-F238E27FC236}">
                  <a16:creationId xmlns:a16="http://schemas.microsoft.com/office/drawing/2014/main" id="{D8FE1318-82D5-4C27-ABBB-686EAD0862DD}"/>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7" name="Freeform: Shape 1039">
              <a:extLst>
                <a:ext uri="{FF2B5EF4-FFF2-40B4-BE49-F238E27FC236}">
                  <a16:creationId xmlns:a16="http://schemas.microsoft.com/office/drawing/2014/main" id="{9C31CC79-A52B-4085-BD1B-1EBADC6E5F93}"/>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8" name="Freeform: Shape 1040">
              <a:extLst>
                <a:ext uri="{FF2B5EF4-FFF2-40B4-BE49-F238E27FC236}">
                  <a16:creationId xmlns:a16="http://schemas.microsoft.com/office/drawing/2014/main" id="{CF214DA7-B2AD-45D7-8D60-B78CF8618125}"/>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9" name="Freeform: Shape 1041">
              <a:extLst>
                <a:ext uri="{FF2B5EF4-FFF2-40B4-BE49-F238E27FC236}">
                  <a16:creationId xmlns:a16="http://schemas.microsoft.com/office/drawing/2014/main" id="{98DEE392-04F9-45F1-8759-45E12FB8F33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0" name="Freeform: Shape 1042">
              <a:extLst>
                <a:ext uri="{FF2B5EF4-FFF2-40B4-BE49-F238E27FC236}">
                  <a16:creationId xmlns:a16="http://schemas.microsoft.com/office/drawing/2014/main" id="{2BA04E68-7803-45D8-8A65-623CF71061C4}"/>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1" name="Freeform: Shape 1043">
              <a:extLst>
                <a:ext uri="{FF2B5EF4-FFF2-40B4-BE49-F238E27FC236}">
                  <a16:creationId xmlns:a16="http://schemas.microsoft.com/office/drawing/2014/main" id="{E719F08D-1C77-4C63-AA9C-679A50DF6F8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2" name="Freeform: Shape 1044">
              <a:extLst>
                <a:ext uri="{FF2B5EF4-FFF2-40B4-BE49-F238E27FC236}">
                  <a16:creationId xmlns:a16="http://schemas.microsoft.com/office/drawing/2014/main" id="{2F086B83-A975-4595-B1FC-CF40E675ED0F}"/>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3" name="Freeform: Shape 1045">
              <a:extLst>
                <a:ext uri="{FF2B5EF4-FFF2-40B4-BE49-F238E27FC236}">
                  <a16:creationId xmlns:a16="http://schemas.microsoft.com/office/drawing/2014/main" id="{A61A10AE-785E-4FFE-94E8-22D9302D5597}"/>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4" name="Freeform: Shape 1046">
              <a:extLst>
                <a:ext uri="{FF2B5EF4-FFF2-40B4-BE49-F238E27FC236}">
                  <a16:creationId xmlns:a16="http://schemas.microsoft.com/office/drawing/2014/main" id="{5B194E55-87AF-444B-A534-A00D35E2610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5" name="Freeform: Shape 1047">
              <a:extLst>
                <a:ext uri="{FF2B5EF4-FFF2-40B4-BE49-F238E27FC236}">
                  <a16:creationId xmlns:a16="http://schemas.microsoft.com/office/drawing/2014/main" id="{488342FA-79C7-43CC-B818-FED7B6F9D864}"/>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6" name="Freeform: Shape 1048">
              <a:extLst>
                <a:ext uri="{FF2B5EF4-FFF2-40B4-BE49-F238E27FC236}">
                  <a16:creationId xmlns:a16="http://schemas.microsoft.com/office/drawing/2014/main" id="{8C5FFDC8-AF2E-4067-B347-6456FDDAC0C6}"/>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7" name="Freeform: Shape 1049">
              <a:extLst>
                <a:ext uri="{FF2B5EF4-FFF2-40B4-BE49-F238E27FC236}">
                  <a16:creationId xmlns:a16="http://schemas.microsoft.com/office/drawing/2014/main" id="{5DFADB70-1018-4E1A-A8AF-E7F7EE1B3D76}"/>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8" name="Freeform: Shape 1050">
              <a:extLst>
                <a:ext uri="{FF2B5EF4-FFF2-40B4-BE49-F238E27FC236}">
                  <a16:creationId xmlns:a16="http://schemas.microsoft.com/office/drawing/2014/main" id="{86584C4F-4D2E-4EA4-966E-5A96BEC64137}"/>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9" name="Freeform: Shape 1051">
              <a:extLst>
                <a:ext uri="{FF2B5EF4-FFF2-40B4-BE49-F238E27FC236}">
                  <a16:creationId xmlns:a16="http://schemas.microsoft.com/office/drawing/2014/main" id="{83010EC5-E821-4B6E-BA90-FEF60BA98894}"/>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0" name="Freeform: Shape 1052">
              <a:extLst>
                <a:ext uri="{FF2B5EF4-FFF2-40B4-BE49-F238E27FC236}">
                  <a16:creationId xmlns:a16="http://schemas.microsoft.com/office/drawing/2014/main" id="{347A3E9E-3CB8-4ED0-85E6-EB45855B1324}"/>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1" name="Freeform: Shape 1053">
              <a:extLst>
                <a:ext uri="{FF2B5EF4-FFF2-40B4-BE49-F238E27FC236}">
                  <a16:creationId xmlns:a16="http://schemas.microsoft.com/office/drawing/2014/main" id="{D60FB4CC-0BD7-4C40-BDE8-00DEFE88D843}"/>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2" name="Freeform: Shape 1054">
              <a:extLst>
                <a:ext uri="{FF2B5EF4-FFF2-40B4-BE49-F238E27FC236}">
                  <a16:creationId xmlns:a16="http://schemas.microsoft.com/office/drawing/2014/main" id="{739E356A-97E0-4763-B689-EAE917913D5F}"/>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3" name="Freeform: Shape 1055">
              <a:extLst>
                <a:ext uri="{FF2B5EF4-FFF2-40B4-BE49-F238E27FC236}">
                  <a16:creationId xmlns:a16="http://schemas.microsoft.com/office/drawing/2014/main" id="{ABCA9C34-E573-4110-8443-6B7B349D5DC8}"/>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4" name="Freeform: Shape 1056">
              <a:extLst>
                <a:ext uri="{FF2B5EF4-FFF2-40B4-BE49-F238E27FC236}">
                  <a16:creationId xmlns:a16="http://schemas.microsoft.com/office/drawing/2014/main" id="{CF5835D2-0144-4AB0-B725-2933C08E6D0F}"/>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5" name="Freeform: Shape 1057">
              <a:extLst>
                <a:ext uri="{FF2B5EF4-FFF2-40B4-BE49-F238E27FC236}">
                  <a16:creationId xmlns:a16="http://schemas.microsoft.com/office/drawing/2014/main" id="{53BAB1B7-D547-4C71-AFAE-3A4C7DE4188B}"/>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6" name="Freeform: Shape 1058">
              <a:extLst>
                <a:ext uri="{FF2B5EF4-FFF2-40B4-BE49-F238E27FC236}">
                  <a16:creationId xmlns:a16="http://schemas.microsoft.com/office/drawing/2014/main" id="{5E2DFA24-29CF-46C8-8BA4-33F65CD5131B}"/>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7" name="Freeform: Shape 1059">
              <a:extLst>
                <a:ext uri="{FF2B5EF4-FFF2-40B4-BE49-F238E27FC236}">
                  <a16:creationId xmlns:a16="http://schemas.microsoft.com/office/drawing/2014/main" id="{E774C7CC-E1ED-4D47-8363-290FFB3C7B5B}"/>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8" name="Freeform: Shape 1060">
              <a:extLst>
                <a:ext uri="{FF2B5EF4-FFF2-40B4-BE49-F238E27FC236}">
                  <a16:creationId xmlns:a16="http://schemas.microsoft.com/office/drawing/2014/main" id="{7472106A-4CF1-4AC7-8099-C8C132E24DF3}"/>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 name="Group 4"/>
          <p:cNvGrpSpPr/>
          <p:nvPr/>
        </p:nvGrpSpPr>
        <p:grpSpPr>
          <a:xfrm>
            <a:off x="3680967" y="1581951"/>
            <a:ext cx="544559" cy="347459"/>
            <a:chOff x="2192533" y="660813"/>
            <a:chExt cx="782109" cy="499029"/>
          </a:xfrm>
        </p:grpSpPr>
        <p:grpSp>
          <p:nvGrpSpPr>
            <p:cNvPr id="143" name="Group 142">
              <a:extLst>
                <a:ext uri="{FF2B5EF4-FFF2-40B4-BE49-F238E27FC236}">
                  <a16:creationId xmlns:a16="http://schemas.microsoft.com/office/drawing/2014/main" id="{9210CF16-47C0-472A-821E-7562470F7B02}"/>
                </a:ext>
              </a:extLst>
            </p:cNvPr>
            <p:cNvGrpSpPr/>
            <p:nvPr/>
          </p:nvGrpSpPr>
          <p:grpSpPr>
            <a:xfrm>
              <a:off x="2192533" y="660813"/>
              <a:ext cx="658310" cy="354097"/>
              <a:chOff x="1912989" y="2272026"/>
              <a:chExt cx="383015" cy="206019"/>
            </a:xfrm>
          </p:grpSpPr>
          <p:sp>
            <p:nvSpPr>
              <p:cNvPr id="144" name="Freeform: Shape 2135">
                <a:extLst>
                  <a:ext uri="{FF2B5EF4-FFF2-40B4-BE49-F238E27FC236}">
                    <a16:creationId xmlns:a16="http://schemas.microsoft.com/office/drawing/2014/main" id="{F8FF79BC-BA26-43A8-ADEE-F97129E6B6F3}"/>
                  </a:ext>
                </a:extLst>
              </p:cNvPr>
              <p:cNvSpPr/>
              <p:nvPr/>
            </p:nvSpPr>
            <p:spPr>
              <a:xfrm>
                <a:off x="1977619" y="2272026"/>
                <a:ext cx="318385" cy="206019"/>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5" name="Freeform: Shape 2136">
                <a:extLst>
                  <a:ext uri="{FF2B5EF4-FFF2-40B4-BE49-F238E27FC236}">
                    <a16:creationId xmlns:a16="http://schemas.microsoft.com/office/drawing/2014/main" id="{8D3A6C5B-FAC7-480F-9EA9-A7E47BD87195}"/>
                  </a:ext>
                </a:extLst>
              </p:cNvPr>
              <p:cNvSpPr/>
              <p:nvPr/>
            </p:nvSpPr>
            <p:spPr>
              <a:xfrm>
                <a:off x="2011797" y="2418558"/>
                <a:ext cx="105095" cy="2246"/>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6" name="Freeform: Shape 2137">
                <a:extLst>
                  <a:ext uri="{FF2B5EF4-FFF2-40B4-BE49-F238E27FC236}">
                    <a16:creationId xmlns:a16="http://schemas.microsoft.com/office/drawing/2014/main" id="{666D7DE2-4EB4-4394-AEDB-72ABAEA44C5E}"/>
                  </a:ext>
                </a:extLst>
              </p:cNvPr>
              <p:cNvSpPr/>
              <p:nvPr/>
            </p:nvSpPr>
            <p:spPr>
              <a:xfrm>
                <a:off x="1957902" y="2388243"/>
                <a:ext cx="13474" cy="2246"/>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7" name="Freeform: Shape 2138">
                <a:extLst>
                  <a:ext uri="{FF2B5EF4-FFF2-40B4-BE49-F238E27FC236}">
                    <a16:creationId xmlns:a16="http://schemas.microsoft.com/office/drawing/2014/main" id="{B02D6BE5-989D-4949-8FB7-B60796C2A31F}"/>
                  </a:ext>
                </a:extLst>
              </p:cNvPr>
              <p:cNvSpPr/>
              <p:nvPr/>
            </p:nvSpPr>
            <p:spPr>
              <a:xfrm>
                <a:off x="1997425" y="2388243"/>
                <a:ext cx="39074" cy="2246"/>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tx1"/>
                </a:solidFill>
                <a:custDash>
                  <a:ds d="870000" sp="870000"/>
                </a:custDash>
                <a:round/>
              </a:ln>
            </p:spPr>
            <p:txBody>
              <a:bodyPr rtlCol="0" anchor="ctr"/>
              <a:lstStyle/>
              <a:p>
                <a:pPr defTabSz="457189"/>
                <a:endParaRPr lang="en-US" dirty="0">
                  <a:solidFill>
                    <a:srgbClr val="FFFFFF"/>
                  </a:solidFill>
                  <a:latin typeface="Amazon Ember"/>
                </a:endParaRPr>
              </a:p>
            </p:txBody>
          </p:sp>
          <p:sp>
            <p:nvSpPr>
              <p:cNvPr id="148" name="Freeform: Shape 2139">
                <a:extLst>
                  <a:ext uri="{FF2B5EF4-FFF2-40B4-BE49-F238E27FC236}">
                    <a16:creationId xmlns:a16="http://schemas.microsoft.com/office/drawing/2014/main" id="{DE55A7A2-6760-45E1-BB6A-384132DBDD20}"/>
                  </a:ext>
                </a:extLst>
              </p:cNvPr>
              <p:cNvSpPr/>
              <p:nvPr/>
            </p:nvSpPr>
            <p:spPr>
              <a:xfrm>
                <a:off x="2049523" y="2388243"/>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9" name="Freeform: Shape 2140">
                <a:extLst>
                  <a:ext uri="{FF2B5EF4-FFF2-40B4-BE49-F238E27FC236}">
                    <a16:creationId xmlns:a16="http://schemas.microsoft.com/office/drawing/2014/main" id="{EEA964F8-B9CA-4899-833E-2ACE6A441C6A}"/>
                  </a:ext>
                </a:extLst>
              </p:cNvPr>
              <p:cNvSpPr/>
              <p:nvPr/>
            </p:nvSpPr>
            <p:spPr>
              <a:xfrm>
                <a:off x="2140270" y="2418558"/>
                <a:ext cx="38535" cy="2246"/>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0" name="Freeform: Shape 2141">
                <a:extLst>
                  <a:ext uri="{FF2B5EF4-FFF2-40B4-BE49-F238E27FC236}">
                    <a16:creationId xmlns:a16="http://schemas.microsoft.com/office/drawing/2014/main" id="{CF4FC0EB-B640-4E41-9B02-99199A0F1F0B}"/>
                  </a:ext>
                </a:extLst>
              </p:cNvPr>
              <p:cNvSpPr/>
              <p:nvPr/>
            </p:nvSpPr>
            <p:spPr>
              <a:xfrm>
                <a:off x="2079840" y="2388175"/>
                <a:ext cx="137477" cy="2246"/>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1" name="Freeform: Shape 2142">
                <a:extLst>
                  <a:ext uri="{FF2B5EF4-FFF2-40B4-BE49-F238E27FC236}">
                    <a16:creationId xmlns:a16="http://schemas.microsoft.com/office/drawing/2014/main" id="{12DE4F14-B01C-4AA1-8F44-65DE9E081E9D}"/>
                  </a:ext>
                </a:extLst>
              </p:cNvPr>
              <p:cNvSpPr/>
              <p:nvPr/>
            </p:nvSpPr>
            <p:spPr>
              <a:xfrm>
                <a:off x="1912989"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2" name="Freeform: Shape 2143">
                <a:extLst>
                  <a:ext uri="{FF2B5EF4-FFF2-40B4-BE49-F238E27FC236}">
                    <a16:creationId xmlns:a16="http://schemas.microsoft.com/office/drawing/2014/main" id="{C630369A-C850-444D-A885-6BDE37F9636E}"/>
                  </a:ext>
                </a:extLst>
              </p:cNvPr>
              <p:cNvSpPr/>
              <p:nvPr/>
            </p:nvSpPr>
            <p:spPr>
              <a:xfrm>
                <a:off x="1950267" y="2449009"/>
                <a:ext cx="83313" cy="2246"/>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tx1"/>
                </a:solidFill>
                <a:custDash>
                  <a:ds d="795000" sp="795000"/>
                </a:custDash>
                <a:round/>
              </a:ln>
            </p:spPr>
            <p:txBody>
              <a:bodyPr rtlCol="0" anchor="ctr"/>
              <a:lstStyle/>
              <a:p>
                <a:pPr defTabSz="457189"/>
                <a:endParaRPr lang="en-US" dirty="0">
                  <a:solidFill>
                    <a:srgbClr val="FFFFFF"/>
                  </a:solidFill>
                  <a:latin typeface="Amazon Ember"/>
                </a:endParaRPr>
              </a:p>
            </p:txBody>
          </p:sp>
          <p:sp>
            <p:nvSpPr>
              <p:cNvPr id="153" name="Freeform: Shape 2144">
                <a:extLst>
                  <a:ext uri="{FF2B5EF4-FFF2-40B4-BE49-F238E27FC236}">
                    <a16:creationId xmlns:a16="http://schemas.microsoft.com/office/drawing/2014/main" id="{99A2DD70-27F6-4F95-BECA-EE325968FDFF}"/>
                  </a:ext>
                </a:extLst>
              </p:cNvPr>
              <p:cNvSpPr/>
              <p:nvPr/>
            </p:nvSpPr>
            <p:spPr>
              <a:xfrm>
                <a:off x="2045481"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sp>
          <p:nvSpPr>
            <p:cNvPr id="2" name="Rectangle 1"/>
            <p:cNvSpPr/>
            <p:nvPr/>
          </p:nvSpPr>
          <p:spPr>
            <a:xfrm>
              <a:off x="2732271" y="876462"/>
              <a:ext cx="242371" cy="197018"/>
            </a:xfrm>
            <a:prstGeom prst="rect">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dirty="0" err="1">
                <a:solidFill>
                  <a:srgbClr val="FFFFFF"/>
                </a:solidFill>
                <a:latin typeface="Amazon Ember"/>
              </a:endParaRPr>
            </a:p>
          </p:txBody>
        </p:sp>
        <p:grpSp>
          <p:nvGrpSpPr>
            <p:cNvPr id="137" name="Group 136">
              <a:extLst>
                <a:ext uri="{FF2B5EF4-FFF2-40B4-BE49-F238E27FC236}">
                  <a16:creationId xmlns:a16="http://schemas.microsoft.com/office/drawing/2014/main" id="{C7B8F006-4FED-466D-8E56-450FC77EE35C}"/>
                </a:ext>
              </a:extLst>
            </p:cNvPr>
            <p:cNvGrpSpPr/>
            <p:nvPr/>
          </p:nvGrpSpPr>
          <p:grpSpPr>
            <a:xfrm>
              <a:off x="2692895" y="887741"/>
              <a:ext cx="261429" cy="272101"/>
              <a:chOff x="752363" y="2625127"/>
              <a:chExt cx="266587" cy="277471"/>
            </a:xfrm>
          </p:grpSpPr>
          <p:sp>
            <p:nvSpPr>
              <p:cNvPr id="138" name="Freeform: Shape 1733">
                <a:extLst>
                  <a:ext uri="{FF2B5EF4-FFF2-40B4-BE49-F238E27FC236}">
                    <a16:creationId xmlns:a16="http://schemas.microsoft.com/office/drawing/2014/main" id="{0FCAEA5D-A698-4B04-8773-FAD228094497}"/>
                  </a:ext>
                </a:extLst>
              </p:cNvPr>
              <p:cNvSpPr/>
              <p:nvPr/>
            </p:nvSpPr>
            <p:spPr>
              <a:xfrm>
                <a:off x="752363" y="2625127"/>
                <a:ext cx="203088" cy="27747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39" name="Freeform: Shape 1734">
                <a:extLst>
                  <a:ext uri="{FF2B5EF4-FFF2-40B4-BE49-F238E27FC236}">
                    <a16:creationId xmlns:a16="http://schemas.microsoft.com/office/drawing/2014/main" id="{161C8F57-559E-427E-99B6-EC4D40DD8AC8}"/>
                  </a:ext>
                </a:extLst>
              </p:cNvPr>
              <p:cNvSpPr/>
              <p:nvPr/>
            </p:nvSpPr>
            <p:spPr>
              <a:xfrm>
                <a:off x="754410" y="2766363"/>
                <a:ext cx="127420" cy="41227"/>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0" name="Freeform: Shape 1735">
                <a:extLst>
                  <a:ext uri="{FF2B5EF4-FFF2-40B4-BE49-F238E27FC236}">
                    <a16:creationId xmlns:a16="http://schemas.microsoft.com/office/drawing/2014/main" id="{BF85F1C6-5988-4BC8-B9F7-9B1D017943E2}"/>
                  </a:ext>
                </a:extLst>
              </p:cNvPr>
              <p:cNvSpPr/>
              <p:nvPr/>
            </p:nvSpPr>
            <p:spPr>
              <a:xfrm>
                <a:off x="753854" y="2690962"/>
                <a:ext cx="122080" cy="38001"/>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1" name="Freeform: Shape 1736">
                <a:extLst>
                  <a:ext uri="{FF2B5EF4-FFF2-40B4-BE49-F238E27FC236}">
                    <a16:creationId xmlns:a16="http://schemas.microsoft.com/office/drawing/2014/main" id="{987B6B22-84D6-488A-8D62-AE358523E224}"/>
                  </a:ext>
                </a:extLst>
              </p:cNvPr>
              <p:cNvSpPr/>
              <p:nvPr/>
            </p:nvSpPr>
            <p:spPr>
              <a:xfrm>
                <a:off x="891953" y="2684287"/>
                <a:ext cx="126997" cy="12699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2" name="Freeform: Shape 1737">
                <a:extLst>
                  <a:ext uri="{FF2B5EF4-FFF2-40B4-BE49-F238E27FC236}">
                    <a16:creationId xmlns:a16="http://schemas.microsoft.com/office/drawing/2014/main" id="{78CDB505-0478-4FE3-B72E-DD4EB45C1F05}"/>
                  </a:ext>
                </a:extLst>
              </p:cNvPr>
              <p:cNvSpPr/>
              <p:nvPr/>
            </p:nvSpPr>
            <p:spPr>
              <a:xfrm>
                <a:off x="921744" y="2725625"/>
                <a:ext cx="66146" cy="47034"/>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spTree>
    <p:extLst>
      <p:ext uri="{BB962C8B-B14F-4D97-AF65-F5344CB8AC3E}">
        <p14:creationId xmlns:p14="http://schemas.microsoft.com/office/powerpoint/2010/main" val="311053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6F6-A6CE-4195-833E-DF9555640BCD}"/>
              </a:ext>
            </a:extLst>
          </p:cNvPr>
          <p:cNvSpPr>
            <a:spLocks noGrp="1"/>
          </p:cNvSpPr>
          <p:nvPr>
            <p:ph type="title"/>
          </p:nvPr>
        </p:nvSpPr>
        <p:spPr/>
        <p:txBody>
          <a:bodyPr/>
          <a:lstStyle/>
          <a:p>
            <a:pPr lvl="0" algn="ctr"/>
            <a:r>
              <a:rPr lang="en-US" noProof="0" dirty="0">
                <a:sym typeface="Helvetica Neue"/>
              </a:rPr>
              <a:t>More relevant enterprise search with Amazon Kendra</a:t>
            </a:r>
            <a:endParaRPr lang="en-US" dirty="0"/>
          </a:p>
        </p:txBody>
      </p:sp>
      <p:sp>
        <p:nvSpPr>
          <p:cNvPr id="1961" name="Rethinking Enterprise Search With ML (Kendra)"/>
          <p:cNvSpPr txBox="1"/>
          <p:nvPr/>
        </p:nvSpPr>
        <p:spPr>
          <a:xfrm>
            <a:off x="62630" y="459318"/>
            <a:ext cx="9081370" cy="361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600"/>
            </a:lvl1pPr>
          </a:lstStyle>
          <a:p>
            <a:pPr marL="0" marR="0" lvl="0" indent="0" algn="ctr" defTabSz="309563" rtl="0" eaLnBrk="1" fontAlgn="auto" latinLnBrk="0" hangingPunct="0">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27" name="Straight Connector 26">
            <a:extLst>
              <a:ext uri="{FF2B5EF4-FFF2-40B4-BE49-F238E27FC236}">
                <a16:creationId xmlns:a16="http://schemas.microsoft.com/office/drawing/2014/main" id="{9793CA8F-E01D-4904-A8CF-BC2F7B9EFCE7}"/>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4ED64E89-FE7F-4196-9943-BB2F20BC1AD0}"/>
              </a:ext>
            </a:extLst>
          </p:cNvPr>
          <p:cNvSpPr/>
          <p:nvPr/>
        </p:nvSpPr>
        <p:spPr>
          <a:xfrm>
            <a:off x="458175"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3" name="Collects documents…"/>
          <p:cNvSpPr txBox="1"/>
          <p:nvPr/>
        </p:nvSpPr>
        <p:spPr>
          <a:xfrm>
            <a:off x="478578" y="2737678"/>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DOMAIN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EXPERTISE</a:t>
            </a:r>
          </a:p>
        </p:txBody>
      </p:sp>
      <p:sp>
        <p:nvSpPr>
          <p:cNvPr id="17" name="Collects documents…">
            <a:extLst>
              <a:ext uri="{FF2B5EF4-FFF2-40B4-BE49-F238E27FC236}">
                <a16:creationId xmlns:a16="http://schemas.microsoft.com/office/drawing/2014/main" id="{9CA795FF-85BA-B942-80E3-9FD04029C3A4}"/>
              </a:ext>
            </a:extLst>
          </p:cNvPr>
          <p:cNvSpPr txBox="1"/>
          <p:nvPr/>
        </p:nvSpPr>
        <p:spPr>
          <a:xfrm>
            <a:off x="478578" y="3182924"/>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Eliminate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information silos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5" name="Straight Connector 54">
            <a:extLst>
              <a:ext uri="{FF2B5EF4-FFF2-40B4-BE49-F238E27FC236}">
                <a16:creationId xmlns:a16="http://schemas.microsoft.com/office/drawing/2014/main" id="{7FA74BE5-2BC0-426B-AB7C-C3BE61903FA7}"/>
              </a:ext>
            </a:extLst>
          </p:cNvPr>
          <p:cNvCxnSpPr/>
          <p:nvPr/>
        </p:nvCxnSpPr>
        <p:spPr>
          <a:xfrm>
            <a:off x="87079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5" name="Group 74">
            <a:extLst>
              <a:ext uri="{FF2B5EF4-FFF2-40B4-BE49-F238E27FC236}">
                <a16:creationId xmlns:a16="http://schemas.microsoft.com/office/drawing/2014/main" id="{FCE4A479-7577-4833-B5C1-1F03BE8D1BC5}"/>
              </a:ext>
            </a:extLst>
          </p:cNvPr>
          <p:cNvGrpSpPr/>
          <p:nvPr/>
        </p:nvGrpSpPr>
        <p:grpSpPr>
          <a:xfrm>
            <a:off x="780217" y="1627333"/>
            <a:ext cx="636077" cy="630749"/>
            <a:chOff x="780217" y="1499241"/>
            <a:chExt cx="636077" cy="630749"/>
          </a:xfrm>
        </p:grpSpPr>
        <p:sp>
          <p:nvSpPr>
            <p:cNvPr id="6" name="Freeform: Shape 5">
              <a:extLst>
                <a:ext uri="{FF2B5EF4-FFF2-40B4-BE49-F238E27FC236}">
                  <a16:creationId xmlns:a16="http://schemas.microsoft.com/office/drawing/2014/main" id="{67DF76CE-0A6A-444B-B080-E2B83D0979F4}"/>
                </a:ext>
              </a:extLst>
            </p:cNvPr>
            <p:cNvSpPr/>
            <p:nvPr/>
          </p:nvSpPr>
          <p:spPr>
            <a:xfrm>
              <a:off x="780217" y="1748025"/>
              <a:ext cx="5327" cy="140107"/>
            </a:xfrm>
            <a:custGeom>
              <a:avLst/>
              <a:gdLst>
                <a:gd name="connsiteX0" fmla="*/ 0 w 5327"/>
                <a:gd name="connsiteY0" fmla="*/ 140107 h 140107"/>
                <a:gd name="connsiteX1" fmla="*/ 0 w 5327"/>
                <a:gd name="connsiteY1" fmla="*/ 69787 h 140107"/>
                <a:gd name="connsiteX2" fmla="*/ 0 w 5327"/>
                <a:gd name="connsiteY2" fmla="*/ 0 h 140107"/>
              </a:gdLst>
              <a:ahLst/>
              <a:cxnLst>
                <a:cxn ang="0">
                  <a:pos x="connsiteX0" y="connsiteY0"/>
                </a:cxn>
                <a:cxn ang="0">
                  <a:pos x="connsiteX1" y="connsiteY1"/>
                </a:cxn>
                <a:cxn ang="0">
                  <a:pos x="connsiteX2" y="connsiteY2"/>
                </a:cxn>
              </a:cxnLst>
              <a:rect l="l" t="t" r="r" b="b"/>
              <a:pathLst>
                <a:path w="5327" h="140107">
                  <a:moveTo>
                    <a:pt x="0" y="140107"/>
                  </a:moveTo>
                  <a:lnTo>
                    <a:pt x="0" y="69787"/>
                  </a:lnTo>
                  <a:lnTo>
                    <a:pt x="0" y="0"/>
                  </a:lnTo>
                  <a:close/>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 name="Freeform: Shape 6">
              <a:extLst>
                <a:ext uri="{FF2B5EF4-FFF2-40B4-BE49-F238E27FC236}">
                  <a16:creationId xmlns:a16="http://schemas.microsoft.com/office/drawing/2014/main" id="{76A7A079-A595-4847-8F18-423591C568CC}"/>
                </a:ext>
              </a:extLst>
            </p:cNvPr>
            <p:cNvSpPr/>
            <p:nvPr/>
          </p:nvSpPr>
          <p:spPr>
            <a:xfrm>
              <a:off x="937905" y="1617507"/>
              <a:ext cx="78843" cy="200305"/>
            </a:xfrm>
            <a:custGeom>
              <a:avLst/>
              <a:gdLst>
                <a:gd name="connsiteX0" fmla="*/ 0 w 78843"/>
                <a:gd name="connsiteY0" fmla="*/ 200306 h 200305"/>
                <a:gd name="connsiteX1" fmla="*/ 0 w 78843"/>
                <a:gd name="connsiteY1" fmla="*/ 118265 h 200305"/>
                <a:gd name="connsiteX2" fmla="*/ 78844 w 78843"/>
                <a:gd name="connsiteY2" fmla="*/ 78844 h 200305"/>
                <a:gd name="connsiteX3" fmla="*/ 78844 w 78843"/>
                <a:gd name="connsiteY3" fmla="*/ 0 h 200305"/>
              </a:gdLst>
              <a:ahLst/>
              <a:cxnLst>
                <a:cxn ang="0">
                  <a:pos x="connsiteX0" y="connsiteY0"/>
                </a:cxn>
                <a:cxn ang="0">
                  <a:pos x="connsiteX1" y="connsiteY1"/>
                </a:cxn>
                <a:cxn ang="0">
                  <a:pos x="connsiteX2" y="connsiteY2"/>
                </a:cxn>
                <a:cxn ang="0">
                  <a:pos x="connsiteX3" y="connsiteY3"/>
                </a:cxn>
              </a:cxnLst>
              <a:rect l="l" t="t" r="r" b="b"/>
              <a:pathLst>
                <a:path w="78843" h="200305">
                  <a:moveTo>
                    <a:pt x="0" y="200306"/>
                  </a:moveTo>
                  <a:lnTo>
                    <a:pt x="0" y="118265"/>
                  </a:lnTo>
                  <a:lnTo>
                    <a:pt x="78844" y="78844"/>
                  </a:lnTo>
                  <a:lnTo>
                    <a:pt x="78844"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 name="Freeform: Shape 7">
              <a:extLst>
                <a:ext uri="{FF2B5EF4-FFF2-40B4-BE49-F238E27FC236}">
                  <a16:creationId xmlns:a16="http://schemas.microsoft.com/office/drawing/2014/main" id="{692B1CF6-0FA5-4EC6-B860-E676F9612356}"/>
                </a:ext>
              </a:extLst>
            </p:cNvPr>
            <p:cNvSpPr/>
            <p:nvPr/>
          </p:nvSpPr>
          <p:spPr>
            <a:xfrm>
              <a:off x="859061" y="1696350"/>
              <a:ext cx="78843" cy="39421"/>
            </a:xfrm>
            <a:custGeom>
              <a:avLst/>
              <a:gdLst>
                <a:gd name="connsiteX0" fmla="*/ 78844 w 78843"/>
                <a:gd name="connsiteY0" fmla="*/ 39422 h 39421"/>
                <a:gd name="connsiteX1" fmla="*/ 0 w 78843"/>
                <a:gd name="connsiteY1" fmla="*/ 0 h 39421"/>
              </a:gdLst>
              <a:ahLst/>
              <a:cxnLst>
                <a:cxn ang="0">
                  <a:pos x="connsiteX0" y="connsiteY0"/>
                </a:cxn>
                <a:cxn ang="0">
                  <a:pos x="connsiteX1" y="connsiteY1"/>
                </a:cxn>
              </a:cxnLst>
              <a:rect l="l" t="t" r="r" b="b"/>
              <a:pathLst>
                <a:path w="78843" h="39421">
                  <a:moveTo>
                    <a:pt x="78844" y="39422"/>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Freeform: Shape 8">
              <a:extLst>
                <a:ext uri="{FF2B5EF4-FFF2-40B4-BE49-F238E27FC236}">
                  <a16:creationId xmlns:a16="http://schemas.microsoft.com/office/drawing/2014/main" id="{819B8127-AE08-43D0-92E0-1287F0F0B389}"/>
                </a:ext>
              </a:extLst>
            </p:cNvPr>
            <p:cNvSpPr/>
            <p:nvPr/>
          </p:nvSpPr>
          <p:spPr>
            <a:xfrm>
              <a:off x="937905" y="1546654"/>
              <a:ext cx="5327" cy="96956"/>
            </a:xfrm>
            <a:custGeom>
              <a:avLst/>
              <a:gdLst>
                <a:gd name="connsiteX0" fmla="*/ 0 w 5327"/>
                <a:gd name="connsiteY0" fmla="*/ 96956 h 96956"/>
                <a:gd name="connsiteX1" fmla="*/ 0 w 5327"/>
                <a:gd name="connsiteY1" fmla="*/ 0 h 96956"/>
              </a:gdLst>
              <a:ahLst/>
              <a:cxnLst>
                <a:cxn ang="0">
                  <a:pos x="connsiteX0" y="connsiteY0"/>
                </a:cxn>
                <a:cxn ang="0">
                  <a:pos x="connsiteX1" y="connsiteY1"/>
                </a:cxn>
              </a:cxnLst>
              <a:rect l="l" t="t" r="r" b="b"/>
              <a:pathLst>
                <a:path w="5327" h="96956">
                  <a:moveTo>
                    <a:pt x="0" y="96956"/>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Freeform: Shape 9">
              <a:extLst>
                <a:ext uri="{FF2B5EF4-FFF2-40B4-BE49-F238E27FC236}">
                  <a16:creationId xmlns:a16="http://schemas.microsoft.com/office/drawing/2014/main" id="{56E27225-4A89-4411-8217-5C331C6EB563}"/>
                </a:ext>
              </a:extLst>
            </p:cNvPr>
            <p:cNvSpPr/>
            <p:nvPr/>
          </p:nvSpPr>
          <p:spPr>
            <a:xfrm>
              <a:off x="780217" y="1774129"/>
              <a:ext cx="75647" cy="44749"/>
            </a:xfrm>
            <a:custGeom>
              <a:avLst/>
              <a:gdLst>
                <a:gd name="connsiteX0" fmla="*/ 0 w 75647"/>
                <a:gd name="connsiteY0" fmla="*/ 44749 h 44749"/>
                <a:gd name="connsiteX1" fmla="*/ 75647 w 75647"/>
                <a:gd name="connsiteY1" fmla="*/ 0 h 44749"/>
              </a:gdLst>
              <a:ahLst/>
              <a:cxnLst>
                <a:cxn ang="0">
                  <a:pos x="connsiteX0" y="connsiteY0"/>
                </a:cxn>
                <a:cxn ang="0">
                  <a:pos x="connsiteX1" y="connsiteY1"/>
                </a:cxn>
              </a:cxnLst>
              <a:rect l="l" t="t" r="r" b="b"/>
              <a:pathLst>
                <a:path w="75647" h="44749">
                  <a:moveTo>
                    <a:pt x="0" y="44749"/>
                  </a:moveTo>
                  <a:lnTo>
                    <a:pt x="75647"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 name="Freeform: Shape 10">
              <a:extLst>
                <a:ext uri="{FF2B5EF4-FFF2-40B4-BE49-F238E27FC236}">
                  <a16:creationId xmlns:a16="http://schemas.microsoft.com/office/drawing/2014/main" id="{0ACCFA57-E31E-463D-926C-37C1BE7858A7}"/>
                </a:ext>
              </a:extLst>
            </p:cNvPr>
            <p:cNvSpPr/>
            <p:nvPr/>
          </p:nvSpPr>
          <p:spPr>
            <a:xfrm>
              <a:off x="859061" y="1893460"/>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Freeform: Shape 11">
              <a:extLst>
                <a:ext uri="{FF2B5EF4-FFF2-40B4-BE49-F238E27FC236}">
                  <a16:creationId xmlns:a16="http://schemas.microsoft.com/office/drawing/2014/main" id="{C8407CBD-D231-4A74-B4C6-AB68A95B4F5B}"/>
                </a:ext>
              </a:extLst>
            </p:cNvPr>
            <p:cNvSpPr/>
            <p:nvPr/>
          </p:nvSpPr>
          <p:spPr>
            <a:xfrm>
              <a:off x="930979" y="2042623"/>
              <a:ext cx="76180" cy="44749"/>
            </a:xfrm>
            <a:custGeom>
              <a:avLst/>
              <a:gdLst>
                <a:gd name="connsiteX0" fmla="*/ 0 w 76180"/>
                <a:gd name="connsiteY0" fmla="*/ 44749 h 44749"/>
                <a:gd name="connsiteX1" fmla="*/ 76180 w 76180"/>
                <a:gd name="connsiteY1" fmla="*/ 0 h 44749"/>
              </a:gdLst>
              <a:ahLst/>
              <a:cxnLst>
                <a:cxn ang="0">
                  <a:pos x="connsiteX0" y="connsiteY0"/>
                </a:cxn>
                <a:cxn ang="0">
                  <a:pos x="connsiteX1" y="connsiteY1"/>
                </a:cxn>
              </a:cxnLst>
              <a:rect l="l" t="t" r="r" b="b"/>
              <a:pathLst>
                <a:path w="76180" h="44749">
                  <a:moveTo>
                    <a:pt x="0" y="44749"/>
                  </a:moveTo>
                  <a:lnTo>
                    <a:pt x="7618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 name="Freeform: Shape 12">
              <a:extLst>
                <a:ext uri="{FF2B5EF4-FFF2-40B4-BE49-F238E27FC236}">
                  <a16:creationId xmlns:a16="http://schemas.microsoft.com/office/drawing/2014/main" id="{8CDCA2C4-3D93-4EA4-8376-0F988111EDB2}"/>
                </a:ext>
              </a:extLst>
            </p:cNvPr>
            <p:cNvSpPr/>
            <p:nvPr/>
          </p:nvSpPr>
          <p:spPr>
            <a:xfrm>
              <a:off x="924586" y="1893460"/>
              <a:ext cx="171005" cy="92161"/>
            </a:xfrm>
            <a:custGeom>
              <a:avLst/>
              <a:gdLst>
                <a:gd name="connsiteX0" fmla="*/ 0 w 171005"/>
                <a:gd name="connsiteY0" fmla="*/ 92162 h 92161"/>
                <a:gd name="connsiteX1" fmla="*/ 171006 w 171005"/>
                <a:gd name="connsiteY1" fmla="*/ 0 h 92161"/>
              </a:gdLst>
              <a:ahLst/>
              <a:cxnLst>
                <a:cxn ang="0">
                  <a:pos x="connsiteX0" y="connsiteY0"/>
                </a:cxn>
                <a:cxn ang="0">
                  <a:pos x="connsiteX1" y="connsiteY1"/>
                </a:cxn>
              </a:cxnLst>
              <a:rect l="l" t="t" r="r" b="b"/>
              <a:pathLst>
                <a:path w="171005" h="92161">
                  <a:moveTo>
                    <a:pt x="0" y="92162"/>
                  </a:moveTo>
                  <a:lnTo>
                    <a:pt x="171006"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068EB3A3-BB52-448D-B762-A4E74674C704}"/>
                </a:ext>
              </a:extLst>
            </p:cNvPr>
            <p:cNvSpPr/>
            <p:nvPr/>
          </p:nvSpPr>
          <p:spPr>
            <a:xfrm>
              <a:off x="859061" y="1814616"/>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76B3D8A3-7BEB-4601-A327-E6C52FB8FE68}"/>
                </a:ext>
              </a:extLst>
            </p:cNvPr>
            <p:cNvSpPr/>
            <p:nvPr/>
          </p:nvSpPr>
          <p:spPr>
            <a:xfrm>
              <a:off x="780217" y="1499241"/>
              <a:ext cx="315374" cy="630749"/>
            </a:xfrm>
            <a:custGeom>
              <a:avLst/>
              <a:gdLst>
                <a:gd name="connsiteX0" fmla="*/ 315375 w 315374"/>
                <a:gd name="connsiteY0" fmla="*/ 52207 h 630749"/>
                <a:gd name="connsiteX1" fmla="*/ 236531 w 315374"/>
                <a:gd name="connsiteY1" fmla="*/ 0 h 630749"/>
                <a:gd name="connsiteX2" fmla="*/ 78844 w 315374"/>
                <a:gd name="connsiteY2" fmla="*/ 91629 h 630749"/>
                <a:gd name="connsiteX3" fmla="*/ 78844 w 315374"/>
                <a:gd name="connsiteY3" fmla="*/ 196576 h 630749"/>
                <a:gd name="connsiteX4" fmla="*/ 0 w 315374"/>
                <a:gd name="connsiteY4" fmla="*/ 236531 h 630749"/>
                <a:gd name="connsiteX5" fmla="*/ 0 w 315374"/>
                <a:gd name="connsiteY5" fmla="*/ 318571 h 630749"/>
                <a:gd name="connsiteX6" fmla="*/ 0 w 315374"/>
                <a:gd name="connsiteY6" fmla="*/ 394218 h 630749"/>
                <a:gd name="connsiteX7" fmla="*/ 78844 w 315374"/>
                <a:gd name="connsiteY7" fmla="*/ 446958 h 630749"/>
                <a:gd name="connsiteX8" fmla="*/ 78844 w 315374"/>
                <a:gd name="connsiteY8" fmla="*/ 539120 h 630749"/>
                <a:gd name="connsiteX9" fmla="*/ 236531 w 315374"/>
                <a:gd name="connsiteY9" fmla="*/ 630749 h 630749"/>
                <a:gd name="connsiteX10" fmla="*/ 315375 w 315374"/>
                <a:gd name="connsiteY10" fmla="*/ 588664 h 630749"/>
                <a:gd name="connsiteX11" fmla="*/ 315375 w 315374"/>
                <a:gd name="connsiteY11" fmla="*/ 315375 h 630749"/>
                <a:gd name="connsiteX12" fmla="*/ 236531 w 315374"/>
                <a:gd name="connsiteY12" fmla="*/ 275953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74" h="630749">
                  <a:moveTo>
                    <a:pt x="315375" y="52207"/>
                  </a:moveTo>
                  <a:lnTo>
                    <a:pt x="236531" y="0"/>
                  </a:lnTo>
                  <a:lnTo>
                    <a:pt x="78844" y="91629"/>
                  </a:lnTo>
                  <a:lnTo>
                    <a:pt x="78844" y="196576"/>
                  </a:lnTo>
                  <a:lnTo>
                    <a:pt x="0" y="236531"/>
                  </a:lnTo>
                  <a:lnTo>
                    <a:pt x="0" y="318571"/>
                  </a:lnTo>
                  <a:lnTo>
                    <a:pt x="0" y="394218"/>
                  </a:lnTo>
                  <a:lnTo>
                    <a:pt x="78844" y="446958"/>
                  </a:lnTo>
                  <a:lnTo>
                    <a:pt x="78844" y="539120"/>
                  </a:lnTo>
                  <a:lnTo>
                    <a:pt x="236531" y="630749"/>
                  </a:lnTo>
                  <a:lnTo>
                    <a:pt x="315375" y="588664"/>
                  </a:lnTo>
                  <a:lnTo>
                    <a:pt x="315375" y="315375"/>
                  </a:lnTo>
                  <a:lnTo>
                    <a:pt x="236531" y="275953"/>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 name="Freeform: Shape 15">
              <a:extLst>
                <a:ext uri="{FF2B5EF4-FFF2-40B4-BE49-F238E27FC236}">
                  <a16:creationId xmlns:a16="http://schemas.microsoft.com/office/drawing/2014/main" id="{CF6EB84F-2E1E-46C4-838D-7CF0C3D16F6E}"/>
                </a:ext>
              </a:extLst>
            </p:cNvPr>
            <p:cNvSpPr/>
            <p:nvPr/>
          </p:nvSpPr>
          <p:spPr>
            <a:xfrm>
              <a:off x="937905" y="1814616"/>
              <a:ext cx="78843" cy="118265"/>
            </a:xfrm>
            <a:custGeom>
              <a:avLst/>
              <a:gdLst>
                <a:gd name="connsiteX0" fmla="*/ 78844 w 78843"/>
                <a:gd name="connsiteY0" fmla="*/ 118265 h 118265"/>
                <a:gd name="connsiteX1" fmla="*/ 78844 w 78843"/>
                <a:gd name="connsiteY1" fmla="*/ 52740 h 118265"/>
                <a:gd name="connsiteX2" fmla="*/ 0 w 78843"/>
                <a:gd name="connsiteY2" fmla="*/ 0 h 118265"/>
              </a:gdLst>
              <a:ahLst/>
              <a:cxnLst>
                <a:cxn ang="0">
                  <a:pos x="connsiteX0" y="connsiteY0"/>
                </a:cxn>
                <a:cxn ang="0">
                  <a:pos x="connsiteX1" y="connsiteY1"/>
                </a:cxn>
                <a:cxn ang="0">
                  <a:pos x="connsiteX2" y="connsiteY2"/>
                </a:cxn>
              </a:cxnLst>
              <a:rect l="l" t="t" r="r" b="b"/>
              <a:pathLst>
                <a:path w="78843" h="118265">
                  <a:moveTo>
                    <a:pt x="78844" y="118265"/>
                  </a:moveTo>
                  <a:lnTo>
                    <a:pt x="78844" y="52740"/>
                  </a:lnTo>
                  <a:lnTo>
                    <a:pt x="0"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25C057E5-2442-4A5C-87BB-C948F0ADC8D4}"/>
                </a:ext>
              </a:extLst>
            </p:cNvPr>
            <p:cNvSpPr/>
            <p:nvPr/>
          </p:nvSpPr>
          <p:spPr>
            <a:xfrm>
              <a:off x="1410967" y="1748025"/>
              <a:ext cx="5327" cy="140107"/>
            </a:xfrm>
            <a:custGeom>
              <a:avLst/>
              <a:gdLst>
                <a:gd name="connsiteX0" fmla="*/ 0 w 5327"/>
                <a:gd name="connsiteY0" fmla="*/ 0 h 140107"/>
                <a:gd name="connsiteX1" fmla="*/ 0 w 5327"/>
                <a:gd name="connsiteY1" fmla="*/ 69787 h 140107"/>
                <a:gd name="connsiteX2" fmla="*/ 0 w 5327"/>
                <a:gd name="connsiteY2" fmla="*/ 140107 h 140107"/>
              </a:gdLst>
              <a:ahLst/>
              <a:cxnLst>
                <a:cxn ang="0">
                  <a:pos x="connsiteX0" y="connsiteY0"/>
                </a:cxn>
                <a:cxn ang="0">
                  <a:pos x="connsiteX1" y="connsiteY1"/>
                </a:cxn>
                <a:cxn ang="0">
                  <a:pos x="connsiteX2" y="connsiteY2"/>
                </a:cxn>
              </a:cxnLst>
              <a:rect l="l" t="t" r="r" b="b"/>
              <a:pathLst>
                <a:path w="5327" h="140107">
                  <a:moveTo>
                    <a:pt x="0" y="0"/>
                  </a:moveTo>
                  <a:lnTo>
                    <a:pt x="0" y="69787"/>
                  </a:lnTo>
                  <a:lnTo>
                    <a:pt x="0" y="140107"/>
                  </a:lnTo>
                  <a:close/>
                </a:path>
              </a:pathLst>
            </a:custGeom>
            <a:noFill/>
            <a:ln w="12700" cap="flat">
              <a:solidFill>
                <a:schemeClr val="accent4"/>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3C294338-172D-4237-95E2-96AC522841B5}"/>
                </a:ext>
              </a:extLst>
            </p:cNvPr>
            <p:cNvSpPr/>
            <p:nvPr/>
          </p:nvSpPr>
          <p:spPr>
            <a:xfrm>
              <a:off x="1332123" y="1854038"/>
              <a:ext cx="78843" cy="39421"/>
            </a:xfrm>
            <a:custGeom>
              <a:avLst/>
              <a:gdLst>
                <a:gd name="connsiteX0" fmla="*/ 0 w 78843"/>
                <a:gd name="connsiteY0" fmla="*/ 0 h 39421"/>
                <a:gd name="connsiteX1" fmla="*/ 78844 w 78843"/>
                <a:gd name="connsiteY1" fmla="*/ 39422 h 39421"/>
              </a:gdLst>
              <a:ahLst/>
              <a:cxnLst>
                <a:cxn ang="0">
                  <a:pos x="connsiteX0" y="connsiteY0"/>
                </a:cxn>
                <a:cxn ang="0">
                  <a:pos x="connsiteX1" y="connsiteY1"/>
                </a:cxn>
              </a:cxnLst>
              <a:rect l="l" t="t" r="r" b="b"/>
              <a:pathLst>
                <a:path w="78843" h="39421">
                  <a:moveTo>
                    <a:pt x="0" y="0"/>
                  </a:moveTo>
                  <a:lnTo>
                    <a:pt x="78844" y="39422"/>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8EACE109-6679-4341-AD81-4D0AA32DD974}"/>
                </a:ext>
              </a:extLst>
            </p:cNvPr>
            <p:cNvSpPr/>
            <p:nvPr/>
          </p:nvSpPr>
          <p:spPr>
            <a:xfrm>
              <a:off x="1279916" y="1643610"/>
              <a:ext cx="52207" cy="5327"/>
            </a:xfrm>
            <a:custGeom>
              <a:avLst/>
              <a:gdLst>
                <a:gd name="connsiteX0" fmla="*/ 52207 w 52207"/>
                <a:gd name="connsiteY0" fmla="*/ 0 h 5327"/>
                <a:gd name="connsiteX1" fmla="*/ 0 w 52207"/>
                <a:gd name="connsiteY1" fmla="*/ 0 h 5327"/>
              </a:gdLst>
              <a:ahLst/>
              <a:cxnLst>
                <a:cxn ang="0">
                  <a:pos x="connsiteX0" y="connsiteY0"/>
                </a:cxn>
                <a:cxn ang="0">
                  <a:pos x="connsiteX1" y="connsiteY1"/>
                </a:cxn>
              </a:cxnLst>
              <a:rect l="l" t="t" r="r" b="b"/>
              <a:pathLst>
                <a:path w="52207" h="5327">
                  <a:moveTo>
                    <a:pt x="52207" y="0"/>
                  </a:moveTo>
                  <a:lnTo>
                    <a:pt x="0"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59C14BDB-09A1-4FD4-B35D-0F523002966F}"/>
                </a:ext>
              </a:extLst>
            </p:cNvPr>
            <p:cNvSpPr/>
            <p:nvPr/>
          </p:nvSpPr>
          <p:spPr>
            <a:xfrm>
              <a:off x="1095592" y="1998940"/>
              <a:ext cx="78843" cy="5327"/>
            </a:xfrm>
            <a:custGeom>
              <a:avLst/>
              <a:gdLst>
                <a:gd name="connsiteX0" fmla="*/ 0 w 78843"/>
                <a:gd name="connsiteY0" fmla="*/ 0 h 5327"/>
                <a:gd name="connsiteX1" fmla="*/ 78844 w 78843"/>
                <a:gd name="connsiteY1" fmla="*/ 0 h 5327"/>
              </a:gdLst>
              <a:ahLst/>
              <a:cxnLst>
                <a:cxn ang="0">
                  <a:pos x="connsiteX0" y="connsiteY0"/>
                </a:cxn>
                <a:cxn ang="0">
                  <a:pos x="connsiteX1" y="connsiteY1"/>
                </a:cxn>
              </a:cxnLst>
              <a:rect l="l" t="t" r="r" b="b"/>
              <a:pathLst>
                <a:path w="78843" h="5327">
                  <a:moveTo>
                    <a:pt x="0" y="0"/>
                  </a:moveTo>
                  <a:lnTo>
                    <a:pt x="78844"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DEC494DF-D5F9-4765-BEA1-DAE2FDDC7C04}"/>
                </a:ext>
              </a:extLst>
            </p:cNvPr>
            <p:cNvSpPr/>
            <p:nvPr/>
          </p:nvSpPr>
          <p:spPr>
            <a:xfrm>
              <a:off x="1227176" y="1617507"/>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9198597C-6BB5-46BA-AC0B-7C4FEC52585D}"/>
                </a:ext>
              </a:extLst>
            </p:cNvPr>
            <p:cNvSpPr/>
            <p:nvPr/>
          </p:nvSpPr>
          <p:spPr>
            <a:xfrm>
              <a:off x="1279916" y="181461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C40AFA79-173D-44C8-995E-BF2621371693}"/>
                </a:ext>
              </a:extLst>
            </p:cNvPr>
            <p:cNvSpPr/>
            <p:nvPr/>
          </p:nvSpPr>
          <p:spPr>
            <a:xfrm>
              <a:off x="1174436" y="1749091"/>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7EBF8F1A-CC09-47E8-840A-6A406EFF3C9C}"/>
                </a:ext>
              </a:extLst>
            </p:cNvPr>
            <p:cNvSpPr/>
            <p:nvPr/>
          </p:nvSpPr>
          <p:spPr>
            <a:xfrm>
              <a:off x="1174436" y="197283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17B0AC1E-E767-435A-B528-6D82141B6805}"/>
                </a:ext>
              </a:extLst>
            </p:cNvPr>
            <p:cNvSpPr/>
            <p:nvPr/>
          </p:nvSpPr>
          <p:spPr>
            <a:xfrm>
              <a:off x="1095592" y="1499241"/>
              <a:ext cx="315374" cy="630749"/>
            </a:xfrm>
            <a:custGeom>
              <a:avLst/>
              <a:gdLst>
                <a:gd name="connsiteX0" fmla="*/ 78844 w 315374"/>
                <a:gd name="connsiteY0" fmla="*/ 262635 h 630749"/>
                <a:gd name="connsiteX1" fmla="*/ 0 w 315374"/>
                <a:gd name="connsiteY1" fmla="*/ 210427 h 630749"/>
                <a:gd name="connsiteX2" fmla="*/ 0 w 315374"/>
                <a:gd name="connsiteY2" fmla="*/ 52207 h 630749"/>
                <a:gd name="connsiteX3" fmla="*/ 78844 w 315374"/>
                <a:gd name="connsiteY3" fmla="*/ 0 h 630749"/>
                <a:gd name="connsiteX4" fmla="*/ 236531 w 315374"/>
                <a:gd name="connsiteY4" fmla="*/ 94293 h 630749"/>
                <a:gd name="connsiteX5" fmla="*/ 236531 w 315374"/>
                <a:gd name="connsiteY5" fmla="*/ 196576 h 630749"/>
                <a:gd name="connsiteX6" fmla="*/ 315375 w 315374"/>
                <a:gd name="connsiteY6" fmla="*/ 241326 h 630749"/>
                <a:gd name="connsiteX7" fmla="*/ 315375 w 315374"/>
                <a:gd name="connsiteY7" fmla="*/ 318571 h 630749"/>
                <a:gd name="connsiteX8" fmla="*/ 315375 w 315374"/>
                <a:gd name="connsiteY8" fmla="*/ 394218 h 630749"/>
                <a:gd name="connsiteX9" fmla="*/ 236531 w 315374"/>
                <a:gd name="connsiteY9" fmla="*/ 446958 h 630749"/>
                <a:gd name="connsiteX10" fmla="*/ 236531 w 315374"/>
                <a:gd name="connsiteY10" fmla="*/ 539120 h 630749"/>
                <a:gd name="connsiteX11" fmla="*/ 78844 w 315374"/>
                <a:gd name="connsiteY11" fmla="*/ 630749 h 630749"/>
                <a:gd name="connsiteX12" fmla="*/ 0 w 315374"/>
                <a:gd name="connsiteY12" fmla="*/ 591328 h 630749"/>
                <a:gd name="connsiteX13" fmla="*/ 0 w 315374"/>
                <a:gd name="connsiteY13" fmla="*/ 319637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74" h="630749">
                  <a:moveTo>
                    <a:pt x="78844" y="262635"/>
                  </a:moveTo>
                  <a:lnTo>
                    <a:pt x="0" y="210427"/>
                  </a:lnTo>
                  <a:lnTo>
                    <a:pt x="0" y="52207"/>
                  </a:lnTo>
                  <a:lnTo>
                    <a:pt x="78844" y="0"/>
                  </a:lnTo>
                  <a:lnTo>
                    <a:pt x="236531" y="94293"/>
                  </a:lnTo>
                  <a:lnTo>
                    <a:pt x="236531" y="196576"/>
                  </a:lnTo>
                  <a:lnTo>
                    <a:pt x="315375" y="241326"/>
                  </a:lnTo>
                  <a:lnTo>
                    <a:pt x="315375" y="318571"/>
                  </a:lnTo>
                  <a:lnTo>
                    <a:pt x="315375" y="394218"/>
                  </a:lnTo>
                  <a:lnTo>
                    <a:pt x="236531" y="446958"/>
                  </a:lnTo>
                  <a:lnTo>
                    <a:pt x="236531" y="539120"/>
                  </a:lnTo>
                  <a:lnTo>
                    <a:pt x="78844" y="630749"/>
                  </a:lnTo>
                  <a:lnTo>
                    <a:pt x="0" y="591328"/>
                  </a:lnTo>
                  <a:lnTo>
                    <a:pt x="0" y="319637"/>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7" name="Rectangle 66">
            <a:extLst>
              <a:ext uri="{FF2B5EF4-FFF2-40B4-BE49-F238E27FC236}">
                <a16:creationId xmlns:a16="http://schemas.microsoft.com/office/drawing/2014/main" id="{BF6E5CC1-F7CB-4CAD-B6CA-F49719B9AC05}"/>
              </a:ext>
            </a:extLst>
          </p:cNvPr>
          <p:cNvSpPr/>
          <p:nvPr/>
        </p:nvSpPr>
        <p:spPr>
          <a:xfrm>
            <a:off x="7406640"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8" name="Incremental…"/>
          <p:cNvSpPr txBox="1"/>
          <p:nvPr/>
        </p:nvSpPr>
        <p:spPr>
          <a:xfrm>
            <a:off x="7406640" y="2737678"/>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INCREMENTAL</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LEARNING THROUGH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FEEDBACK</a:t>
            </a:r>
          </a:p>
        </p:txBody>
      </p:sp>
      <p:sp>
        <p:nvSpPr>
          <p:cNvPr id="25" name="Incremental…">
            <a:extLst>
              <a:ext uri="{FF2B5EF4-FFF2-40B4-BE49-F238E27FC236}">
                <a16:creationId xmlns:a16="http://schemas.microsoft.com/office/drawing/2014/main" id="{837E918D-2F66-5C42-9C97-DEE6A451F149}"/>
              </a:ext>
            </a:extLst>
          </p:cNvPr>
          <p:cNvSpPr txBox="1"/>
          <p:nvPr/>
        </p:nvSpPr>
        <p:spPr>
          <a:xfrm>
            <a:off x="7406640" y="3182924"/>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Up-to-date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relevant answers </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60" name="Straight Connector 59">
            <a:extLst>
              <a:ext uri="{FF2B5EF4-FFF2-40B4-BE49-F238E27FC236}">
                <a16:creationId xmlns:a16="http://schemas.microsoft.com/office/drawing/2014/main" id="{B66780B4-D9A9-4ED2-8C45-607CC0F5F765}"/>
              </a:ext>
            </a:extLst>
          </p:cNvPr>
          <p:cNvCxnSpPr>
            <a:cxnSpLocks/>
          </p:cNvCxnSpPr>
          <p:nvPr/>
        </p:nvCxnSpPr>
        <p:spPr>
          <a:xfrm>
            <a:off x="7837432"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8" name="Group 77">
            <a:extLst>
              <a:ext uri="{FF2B5EF4-FFF2-40B4-BE49-F238E27FC236}">
                <a16:creationId xmlns:a16="http://schemas.microsoft.com/office/drawing/2014/main" id="{880F4748-3727-4D20-9A03-51861D0699DD}"/>
              </a:ext>
            </a:extLst>
          </p:cNvPr>
          <p:cNvGrpSpPr/>
          <p:nvPr/>
        </p:nvGrpSpPr>
        <p:grpSpPr>
          <a:xfrm>
            <a:off x="7628337" y="1655723"/>
            <a:ext cx="836766" cy="573968"/>
            <a:chOff x="7721665" y="1223780"/>
            <a:chExt cx="650110" cy="445934"/>
          </a:xfrm>
        </p:grpSpPr>
        <p:sp>
          <p:nvSpPr>
            <p:cNvPr id="91" name="Freeform: Shape 90">
              <a:extLst>
                <a:ext uri="{FF2B5EF4-FFF2-40B4-BE49-F238E27FC236}">
                  <a16:creationId xmlns:a16="http://schemas.microsoft.com/office/drawing/2014/main" id="{2D14DCF4-E44D-4B81-84D2-B9134BAE4CDD}"/>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E92401D-4D76-4201-86DD-71CD7A2B71D7}"/>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E530D367-6E36-480F-B45E-AE1340E6A5AD}"/>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33C48036-7058-4406-9595-48249A89AD95}"/>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9A3EC333-5C8E-45BC-BAC0-9237C82A413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024B14E6-13B4-4D51-9C61-07A8CE2FC8C0}"/>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CD8755EB-B97B-4642-B5D8-B06E941DCBDF}"/>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66" name="Rectangle 65">
            <a:extLst>
              <a:ext uri="{FF2B5EF4-FFF2-40B4-BE49-F238E27FC236}">
                <a16:creationId xmlns:a16="http://schemas.microsoft.com/office/drawing/2014/main" id="{EF07A2D0-57A9-4F42-89BA-6436923F0A59}"/>
              </a:ext>
            </a:extLst>
          </p:cNvPr>
          <p:cNvSpPr/>
          <p:nvPr/>
        </p:nvSpPr>
        <p:spPr>
          <a:xfrm>
            <a:off x="6018986"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5" name="Natural language…"/>
          <p:cNvSpPr txBox="1"/>
          <p:nvPr/>
        </p:nvSpPr>
        <p:spPr>
          <a:xfrm>
            <a:off x="6018986" y="2737678"/>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NATURAL LANGUAGE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SEARCH</a:t>
            </a:r>
          </a:p>
        </p:txBody>
      </p:sp>
      <p:sp>
        <p:nvSpPr>
          <p:cNvPr id="21" name="Natural language…">
            <a:extLst>
              <a:ext uri="{FF2B5EF4-FFF2-40B4-BE49-F238E27FC236}">
                <a16:creationId xmlns:a16="http://schemas.microsoft.com/office/drawing/2014/main" id="{6949C231-10BE-9D4A-9A00-5ABF17B220FB}"/>
              </a:ext>
            </a:extLst>
          </p:cNvPr>
          <p:cNvSpPr txBox="1"/>
          <p:nvPr/>
        </p:nvSpPr>
        <p:spPr>
          <a:xfrm>
            <a:off x="6018986" y="3182924"/>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Contextual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results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9" name="Straight Connector 58">
            <a:extLst>
              <a:ext uri="{FF2B5EF4-FFF2-40B4-BE49-F238E27FC236}">
                <a16:creationId xmlns:a16="http://schemas.microsoft.com/office/drawing/2014/main" id="{396D7D35-EC83-4F89-9B06-3ADD6AF9C5D0}"/>
              </a:ext>
            </a:extLst>
          </p:cNvPr>
          <p:cNvCxnSpPr>
            <a:cxnSpLocks/>
          </p:cNvCxnSpPr>
          <p:nvPr/>
        </p:nvCxnSpPr>
        <p:spPr>
          <a:xfrm>
            <a:off x="6449778"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0" name="Group 79">
            <a:extLst>
              <a:ext uri="{FF2B5EF4-FFF2-40B4-BE49-F238E27FC236}">
                <a16:creationId xmlns:a16="http://schemas.microsoft.com/office/drawing/2014/main" id="{C910AF5D-55F5-4B82-B43A-AB77657C3B8D}"/>
              </a:ext>
            </a:extLst>
          </p:cNvPr>
          <p:cNvGrpSpPr/>
          <p:nvPr/>
        </p:nvGrpSpPr>
        <p:grpSpPr>
          <a:xfrm>
            <a:off x="6323961" y="1684189"/>
            <a:ext cx="670211" cy="517036"/>
            <a:chOff x="8194899" y="1997564"/>
            <a:chExt cx="451469" cy="348287"/>
          </a:xfrm>
        </p:grpSpPr>
        <p:sp>
          <p:nvSpPr>
            <p:cNvPr id="102" name="Freeform: Shape 101">
              <a:extLst>
                <a:ext uri="{FF2B5EF4-FFF2-40B4-BE49-F238E27FC236}">
                  <a16:creationId xmlns:a16="http://schemas.microsoft.com/office/drawing/2014/main" id="{B549E764-2B60-4549-84DD-AAB6CAF8E96B}"/>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01E6B8CA-5B5D-4F9E-989E-B8B4B1358196}"/>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35477F4C-9D77-4798-8FAC-315FA10054F7}"/>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E8B96CC6-95FA-4F4F-B9C8-3A581763CAE7}"/>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6A587962-4CE4-41F7-9135-5738F0CA6CA0}"/>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5" name="Rectangle 64">
            <a:extLst>
              <a:ext uri="{FF2B5EF4-FFF2-40B4-BE49-F238E27FC236}">
                <a16:creationId xmlns:a16="http://schemas.microsoft.com/office/drawing/2014/main" id="{0A1B6A7E-C64D-4C28-8E2A-5824EB5D61FD}"/>
              </a:ext>
            </a:extLst>
          </p:cNvPr>
          <p:cNvSpPr/>
          <p:nvPr/>
        </p:nvSpPr>
        <p:spPr>
          <a:xfrm>
            <a:off x="4631334"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7" name="Simple API…"/>
          <p:cNvSpPr txBox="1"/>
          <p:nvPr/>
        </p:nvSpPr>
        <p:spPr>
          <a:xfrm>
            <a:off x="4631334" y="2737678"/>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SIMPLE API TO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INTEGRATE SEARCH</a:t>
            </a:r>
          </a:p>
        </p:txBody>
      </p:sp>
      <p:sp>
        <p:nvSpPr>
          <p:cNvPr id="20" name="Simple API…">
            <a:extLst>
              <a:ext uri="{FF2B5EF4-FFF2-40B4-BE49-F238E27FC236}">
                <a16:creationId xmlns:a16="http://schemas.microsoft.com/office/drawing/2014/main" id="{7CD52F1E-F0D9-4145-A048-34A7B33CC036}"/>
              </a:ext>
            </a:extLst>
          </p:cNvPr>
          <p:cNvSpPr txBox="1"/>
          <p:nvPr/>
        </p:nvSpPr>
        <p:spPr>
          <a:xfrm>
            <a:off x="4631334" y="3182924"/>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Easily develop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applications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8" name="Straight Connector 57">
            <a:extLst>
              <a:ext uri="{FF2B5EF4-FFF2-40B4-BE49-F238E27FC236}">
                <a16:creationId xmlns:a16="http://schemas.microsoft.com/office/drawing/2014/main" id="{DAAF7DBF-43C8-4F2E-83CA-C678E980CDB5}"/>
              </a:ext>
            </a:extLst>
          </p:cNvPr>
          <p:cNvCxnSpPr>
            <a:cxnSpLocks/>
          </p:cNvCxnSpPr>
          <p:nvPr/>
        </p:nvCxnSpPr>
        <p:spPr>
          <a:xfrm>
            <a:off x="5062126"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3">
            <a:extLst>
              <a:ext uri="{FF2B5EF4-FFF2-40B4-BE49-F238E27FC236}">
                <a16:creationId xmlns:a16="http://schemas.microsoft.com/office/drawing/2014/main" id="{C529B270-924C-4E39-AB41-A54ABB1AB2D2}"/>
              </a:ext>
            </a:extLst>
          </p:cNvPr>
          <p:cNvGrpSpPr/>
          <p:nvPr/>
        </p:nvGrpSpPr>
        <p:grpSpPr>
          <a:xfrm>
            <a:off x="4989474" y="1623751"/>
            <a:ext cx="563880" cy="637913"/>
            <a:chOff x="4989474" y="1623751"/>
            <a:chExt cx="563880" cy="637913"/>
          </a:xfrm>
        </p:grpSpPr>
        <p:sp>
          <p:nvSpPr>
            <p:cNvPr id="110" name="Freeform: Shape 109">
              <a:extLst>
                <a:ext uri="{FF2B5EF4-FFF2-40B4-BE49-F238E27FC236}">
                  <a16:creationId xmlns:a16="http://schemas.microsoft.com/office/drawing/2014/main" id="{FF4B1155-7D4D-4958-8A85-341CA6609D0C}"/>
                </a:ext>
              </a:extLst>
            </p:cNvPr>
            <p:cNvSpPr/>
            <p:nvPr/>
          </p:nvSpPr>
          <p:spPr>
            <a:xfrm>
              <a:off x="5244816" y="2067497"/>
              <a:ext cx="128558" cy="13299"/>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AB91E772-C4F5-42F7-A3A1-74C0F65745BE}"/>
                </a:ext>
              </a:extLst>
            </p:cNvPr>
            <p:cNvSpPr/>
            <p:nvPr/>
          </p:nvSpPr>
          <p:spPr>
            <a:xfrm>
              <a:off x="5222208" y="2025384"/>
              <a:ext cx="88661" cy="13299"/>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A9952F8D-5074-4855-A3E6-CA9C8CA2907F}"/>
                </a:ext>
              </a:extLst>
            </p:cNvPr>
            <p:cNvSpPr/>
            <p:nvPr/>
          </p:nvSpPr>
          <p:spPr>
            <a:xfrm>
              <a:off x="5318848" y="2025384"/>
              <a:ext cx="44330" cy="13299"/>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537B1A93-6F72-4BE0-AD7F-0B51126E9E16}"/>
                </a:ext>
              </a:extLst>
            </p:cNvPr>
            <p:cNvSpPr/>
            <p:nvPr/>
          </p:nvSpPr>
          <p:spPr>
            <a:xfrm>
              <a:off x="5273187" y="1983714"/>
              <a:ext cx="124124" cy="13299"/>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39A8EAF3-FFF0-4D63-98FA-5C09BADA0F32}"/>
                </a:ext>
              </a:extLst>
            </p:cNvPr>
            <p:cNvSpPr/>
            <p:nvPr/>
          </p:nvSpPr>
          <p:spPr>
            <a:xfrm>
              <a:off x="4989474" y="1623751"/>
              <a:ext cx="234951" cy="492066"/>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31956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31956" y="35563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9796DBD-32C3-4CAF-B763-F08B85A94D77}"/>
                </a:ext>
              </a:extLst>
            </p:cNvPr>
            <p:cNvSpPr/>
            <p:nvPr/>
          </p:nvSpPr>
          <p:spPr>
            <a:xfrm>
              <a:off x="5213785" y="1623751"/>
              <a:ext cx="124124" cy="124124"/>
            </a:xfrm>
            <a:custGeom>
              <a:avLst/>
              <a:gdLst>
                <a:gd name="connsiteX0" fmla="*/ 4828 w 90116"/>
                <a:gd name="connsiteY0" fmla="*/ 86576 h 90116"/>
                <a:gd name="connsiteX1" fmla="*/ 86254 w 90116"/>
                <a:gd name="connsiteY1" fmla="*/ 86576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576"/>
                  </a:moveTo>
                  <a:lnTo>
                    <a:pt x="86254" y="8657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CB666B07-D385-4A38-A1C6-EA712337EBD9}"/>
                </a:ext>
              </a:extLst>
            </p:cNvPr>
            <p:cNvSpPr/>
            <p:nvPr/>
          </p:nvSpPr>
          <p:spPr>
            <a:xfrm>
              <a:off x="5038680" y="1820578"/>
              <a:ext cx="248250" cy="13299"/>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7F6F1E10-18AA-4305-84C7-B4BECCC10506}"/>
                </a:ext>
              </a:extLst>
            </p:cNvPr>
            <p:cNvSpPr/>
            <p:nvPr/>
          </p:nvSpPr>
          <p:spPr>
            <a:xfrm>
              <a:off x="5038680" y="1886187"/>
              <a:ext cx="159589" cy="13299"/>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E9E2B167-2143-4072-953E-35D233B32EBA}"/>
                </a:ext>
              </a:extLst>
            </p:cNvPr>
            <p:cNvSpPr/>
            <p:nvPr/>
          </p:nvSpPr>
          <p:spPr>
            <a:xfrm>
              <a:off x="5038680" y="1952239"/>
              <a:ext cx="110826" cy="13299"/>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E4829BB-A78B-412B-B090-2C1181B4DD8E}"/>
                </a:ext>
              </a:extLst>
            </p:cNvPr>
            <p:cNvSpPr/>
            <p:nvPr/>
          </p:nvSpPr>
          <p:spPr>
            <a:xfrm>
              <a:off x="5038680" y="2018291"/>
              <a:ext cx="115259" cy="13299"/>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96903D5-B5BE-4EE7-B89F-66A4A2F71DBB}"/>
                </a:ext>
              </a:extLst>
            </p:cNvPr>
            <p:cNvSpPr/>
            <p:nvPr/>
          </p:nvSpPr>
          <p:spPr>
            <a:xfrm>
              <a:off x="5038680" y="1754525"/>
              <a:ext cx="146290" cy="13299"/>
            </a:xfrm>
            <a:custGeom>
              <a:avLst/>
              <a:gdLst>
                <a:gd name="connsiteX0" fmla="*/ 4828 w 106208"/>
                <a:gd name="connsiteY0" fmla="*/ 4828 h 9655"/>
                <a:gd name="connsiteX1" fmla="*/ 102347 w 106208"/>
                <a:gd name="connsiteY1" fmla="*/ 4828 h 9655"/>
              </a:gdLst>
              <a:ahLst/>
              <a:cxnLst>
                <a:cxn ang="0">
                  <a:pos x="connsiteX0" y="connsiteY0"/>
                </a:cxn>
                <a:cxn ang="0">
                  <a:pos x="connsiteX1" y="connsiteY1"/>
                </a:cxn>
              </a:cxnLst>
              <a:rect l="l" t="t" r="r" b="b"/>
              <a:pathLst>
                <a:path w="106208" h="9655">
                  <a:moveTo>
                    <a:pt x="4828" y="4828"/>
                  </a:moveTo>
                  <a:lnTo>
                    <a:pt x="102347"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0A027311-EE18-43E7-AB90-37B97A1F9592}"/>
                </a:ext>
              </a:extLst>
            </p:cNvPr>
            <p:cNvSpPr/>
            <p:nvPr/>
          </p:nvSpPr>
          <p:spPr>
            <a:xfrm>
              <a:off x="5325941" y="1736349"/>
              <a:ext cx="13299" cy="128558"/>
            </a:xfrm>
            <a:custGeom>
              <a:avLst/>
              <a:gdLst>
                <a:gd name="connsiteX0" fmla="*/ 4828 w 9655"/>
                <a:gd name="connsiteY0" fmla="*/ 91726 h 93334"/>
                <a:gd name="connsiteX1" fmla="*/ 4828 w 9655"/>
                <a:gd name="connsiteY1" fmla="*/ 4828 h 93334"/>
              </a:gdLst>
              <a:ahLst/>
              <a:cxnLst>
                <a:cxn ang="0">
                  <a:pos x="connsiteX0" y="connsiteY0"/>
                </a:cxn>
                <a:cxn ang="0">
                  <a:pos x="connsiteX1" y="connsiteY1"/>
                </a:cxn>
              </a:cxnLst>
              <a:rect l="l" t="t" r="r" b="b"/>
              <a:pathLst>
                <a:path w="9655" h="93334">
                  <a:moveTo>
                    <a:pt x="4828" y="91726"/>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2C3D6F8D-CD3F-488D-959F-D15C7502BAF9}"/>
                </a:ext>
              </a:extLst>
            </p:cNvPr>
            <p:cNvSpPr/>
            <p:nvPr/>
          </p:nvSpPr>
          <p:spPr>
            <a:xfrm>
              <a:off x="5172557" y="1889733"/>
              <a:ext cx="283713" cy="279281"/>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665D0F04-FE76-47EC-BDFE-7F32F6E51BB8}"/>
                </a:ext>
              </a:extLst>
            </p:cNvPr>
            <p:cNvSpPr/>
            <p:nvPr/>
          </p:nvSpPr>
          <p:spPr>
            <a:xfrm>
              <a:off x="5380466" y="2088776"/>
              <a:ext cx="172888" cy="172888"/>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4" name="Rectangle 63">
            <a:extLst>
              <a:ext uri="{FF2B5EF4-FFF2-40B4-BE49-F238E27FC236}">
                <a16:creationId xmlns:a16="http://schemas.microsoft.com/office/drawing/2014/main" id="{B4FAB295-8062-4E76-A6D1-4D4D7AFDF2DE}"/>
              </a:ext>
            </a:extLst>
          </p:cNvPr>
          <p:cNvSpPr/>
          <p:nvPr/>
        </p:nvSpPr>
        <p:spPr>
          <a:xfrm>
            <a:off x="3243681"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6" name="Indexes content…"/>
          <p:cNvSpPr txBox="1"/>
          <p:nvPr/>
        </p:nvSpPr>
        <p:spPr>
          <a:xfrm>
            <a:off x="3243681" y="2737678"/>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ML-OPTIMIZED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INDEX</a:t>
            </a:r>
          </a:p>
        </p:txBody>
      </p:sp>
      <p:sp>
        <p:nvSpPr>
          <p:cNvPr id="19" name="Indexes content…">
            <a:extLst>
              <a:ext uri="{FF2B5EF4-FFF2-40B4-BE49-F238E27FC236}">
                <a16:creationId xmlns:a16="http://schemas.microsoft.com/office/drawing/2014/main" id="{4E79943E-B728-8148-BEC0-C562C1774BE7}"/>
              </a:ext>
            </a:extLst>
          </p:cNvPr>
          <p:cNvSpPr txBox="1"/>
          <p:nvPr/>
        </p:nvSpPr>
        <p:spPr>
          <a:xfrm>
            <a:off x="3243681" y="3182924"/>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Find more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precise answers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7" name="Straight Connector 56">
            <a:extLst>
              <a:ext uri="{FF2B5EF4-FFF2-40B4-BE49-F238E27FC236}">
                <a16:creationId xmlns:a16="http://schemas.microsoft.com/office/drawing/2014/main" id="{BE2EAB00-3F76-4F77-BCA8-1F575A51D2A9}"/>
              </a:ext>
            </a:extLst>
          </p:cNvPr>
          <p:cNvCxnSpPr>
            <a:cxnSpLocks/>
          </p:cNvCxnSpPr>
          <p:nvPr/>
        </p:nvCxnSpPr>
        <p:spPr>
          <a:xfrm>
            <a:off x="3674473"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805B278-508C-4C95-ACC2-CFA808A39A5D}"/>
              </a:ext>
            </a:extLst>
          </p:cNvPr>
          <p:cNvGrpSpPr/>
          <p:nvPr/>
        </p:nvGrpSpPr>
        <p:grpSpPr>
          <a:xfrm>
            <a:off x="3630518" y="1608688"/>
            <a:ext cx="506487" cy="668039"/>
            <a:chOff x="3630518" y="1608688"/>
            <a:chExt cx="506487" cy="668039"/>
          </a:xfrm>
        </p:grpSpPr>
        <p:sp>
          <p:nvSpPr>
            <p:cNvPr id="128" name="Freeform: Shape 127">
              <a:extLst>
                <a:ext uri="{FF2B5EF4-FFF2-40B4-BE49-F238E27FC236}">
                  <a16:creationId xmlns:a16="http://schemas.microsoft.com/office/drawing/2014/main" id="{064507C5-99B2-48E0-AE99-50A724005600}"/>
                </a:ext>
              </a:extLst>
            </p:cNvPr>
            <p:cNvSpPr/>
            <p:nvPr/>
          </p:nvSpPr>
          <p:spPr>
            <a:xfrm>
              <a:off x="3862476" y="1650167"/>
              <a:ext cx="43663" cy="54578"/>
            </a:xfrm>
            <a:custGeom>
              <a:avLst/>
              <a:gdLst>
                <a:gd name="connsiteX0" fmla="*/ 21564 w 25747"/>
                <a:gd name="connsiteY0" fmla="*/ 16414 h 32184"/>
                <a:gd name="connsiteX1" fmla="*/ 13196 w 25747"/>
                <a:gd name="connsiteY1" fmla="*/ 28000 h 32184"/>
                <a:gd name="connsiteX2" fmla="*/ 4828 w 25747"/>
                <a:gd name="connsiteY2" fmla="*/ 16414 h 32184"/>
                <a:gd name="connsiteX3" fmla="*/ 13196 w 25747"/>
                <a:gd name="connsiteY3" fmla="*/ 4828 h 32184"/>
                <a:gd name="connsiteX4" fmla="*/ 21564 w 25747"/>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32184">
                  <a:moveTo>
                    <a:pt x="21564" y="16414"/>
                  </a:moveTo>
                  <a:cubicBezTo>
                    <a:pt x="21564" y="22813"/>
                    <a:pt x="17817" y="28000"/>
                    <a:pt x="13196" y="28000"/>
                  </a:cubicBezTo>
                  <a:cubicBezTo>
                    <a:pt x="8574" y="28000"/>
                    <a:pt x="4828" y="22813"/>
                    <a:pt x="4828" y="16414"/>
                  </a:cubicBezTo>
                  <a:cubicBezTo>
                    <a:pt x="4828" y="10015"/>
                    <a:pt x="8574" y="4828"/>
                    <a:pt x="13196" y="4828"/>
                  </a:cubicBezTo>
                  <a:cubicBezTo>
                    <a:pt x="17817" y="4828"/>
                    <a:pt x="21564" y="10015"/>
                    <a:pt x="21564" y="1641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4F7E7A6-E380-43F7-8F8A-4BC330C566E0}"/>
                </a:ext>
              </a:extLst>
            </p:cNvPr>
            <p:cNvSpPr/>
            <p:nvPr/>
          </p:nvSpPr>
          <p:spPr>
            <a:xfrm>
              <a:off x="3944890" y="1647985"/>
              <a:ext cx="21832" cy="60036"/>
            </a:xfrm>
            <a:custGeom>
              <a:avLst/>
              <a:gdLst>
                <a:gd name="connsiteX0" fmla="*/ 4828 w 12873"/>
                <a:gd name="connsiteY0" fmla="*/ 31219 h 35402"/>
                <a:gd name="connsiteX1" fmla="*/ 9012 w 12873"/>
                <a:gd name="connsiteY1" fmla="*/ 18023 h 35402"/>
                <a:gd name="connsiteX2" fmla="*/ 4828 w 12873"/>
                <a:gd name="connsiteY2" fmla="*/ 4828 h 35402"/>
              </a:gdLst>
              <a:ahLst/>
              <a:cxnLst>
                <a:cxn ang="0">
                  <a:pos x="connsiteX0" y="connsiteY0"/>
                </a:cxn>
                <a:cxn ang="0">
                  <a:pos x="connsiteX1" y="connsiteY1"/>
                </a:cxn>
                <a:cxn ang="0">
                  <a:pos x="connsiteX2" y="connsiteY2"/>
                </a:cxn>
              </a:cxnLst>
              <a:rect l="l" t="t" r="r" b="b"/>
              <a:pathLst>
                <a:path w="12873" h="35402">
                  <a:moveTo>
                    <a:pt x="4828" y="31219"/>
                  </a:moveTo>
                  <a:cubicBezTo>
                    <a:pt x="7402" y="27679"/>
                    <a:pt x="9012" y="23173"/>
                    <a:pt x="9012" y="18023"/>
                  </a:cubicBezTo>
                  <a:cubicBezTo>
                    <a:pt x="9012" y="12874"/>
                    <a:pt x="7402" y="8046"/>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85580418-71EE-4C00-A871-859CEF5B82B4}"/>
                </a:ext>
              </a:extLst>
            </p:cNvPr>
            <p:cNvSpPr/>
            <p:nvPr/>
          </p:nvSpPr>
          <p:spPr>
            <a:xfrm>
              <a:off x="3988552" y="1608688"/>
              <a:ext cx="32748" cy="136446"/>
            </a:xfrm>
            <a:custGeom>
              <a:avLst/>
              <a:gdLst>
                <a:gd name="connsiteX0" fmla="*/ 4828 w 19310"/>
                <a:gd name="connsiteY0" fmla="*/ 77565 h 80461"/>
                <a:gd name="connsiteX1" fmla="*/ 15770 w 19310"/>
                <a:gd name="connsiteY1" fmla="*/ 41196 h 80461"/>
                <a:gd name="connsiteX2" fmla="*/ 4828 w 19310"/>
                <a:gd name="connsiteY2" fmla="*/ 4828 h 80461"/>
              </a:gdLst>
              <a:ahLst/>
              <a:cxnLst>
                <a:cxn ang="0">
                  <a:pos x="connsiteX0" y="connsiteY0"/>
                </a:cxn>
                <a:cxn ang="0">
                  <a:pos x="connsiteX1" y="connsiteY1"/>
                </a:cxn>
                <a:cxn ang="0">
                  <a:pos x="connsiteX2" y="connsiteY2"/>
                </a:cxn>
              </a:cxnLst>
              <a:rect l="l" t="t" r="r" b="b"/>
              <a:pathLst>
                <a:path w="19310" h="80461">
                  <a:moveTo>
                    <a:pt x="4828" y="77565"/>
                  </a:moveTo>
                  <a:cubicBezTo>
                    <a:pt x="11586" y="68231"/>
                    <a:pt x="15770" y="55357"/>
                    <a:pt x="15770" y="41196"/>
                  </a:cubicBezTo>
                  <a:cubicBezTo>
                    <a:pt x="15770" y="27035"/>
                    <a:pt x="11586" y="14161"/>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4A4EB68F-B4DB-480E-A2A3-DD9EA9F25841}"/>
                </a:ext>
              </a:extLst>
            </p:cNvPr>
            <p:cNvSpPr/>
            <p:nvPr/>
          </p:nvSpPr>
          <p:spPr>
            <a:xfrm>
              <a:off x="3794252" y="1647985"/>
              <a:ext cx="21832" cy="60036"/>
            </a:xfrm>
            <a:custGeom>
              <a:avLst/>
              <a:gdLst>
                <a:gd name="connsiteX0" fmla="*/ 9012 w 12873"/>
                <a:gd name="connsiteY0" fmla="*/ 31219 h 35402"/>
                <a:gd name="connsiteX1" fmla="*/ 4828 w 12873"/>
                <a:gd name="connsiteY1" fmla="*/ 18023 h 35402"/>
                <a:gd name="connsiteX2" fmla="*/ 9012 w 12873"/>
                <a:gd name="connsiteY2" fmla="*/ 4828 h 35402"/>
              </a:gdLst>
              <a:ahLst/>
              <a:cxnLst>
                <a:cxn ang="0">
                  <a:pos x="connsiteX0" y="connsiteY0"/>
                </a:cxn>
                <a:cxn ang="0">
                  <a:pos x="connsiteX1" y="connsiteY1"/>
                </a:cxn>
                <a:cxn ang="0">
                  <a:pos x="connsiteX2" y="connsiteY2"/>
                </a:cxn>
              </a:cxnLst>
              <a:rect l="l" t="t" r="r" b="b"/>
              <a:pathLst>
                <a:path w="12873" h="35402">
                  <a:moveTo>
                    <a:pt x="9012" y="31219"/>
                  </a:moveTo>
                  <a:cubicBezTo>
                    <a:pt x="6437" y="27679"/>
                    <a:pt x="4828" y="23173"/>
                    <a:pt x="4828" y="18023"/>
                  </a:cubicBezTo>
                  <a:cubicBezTo>
                    <a:pt x="4828" y="12874"/>
                    <a:pt x="6437" y="8046"/>
                    <a:pt x="9012"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96F6875E-3159-4337-8CD3-8BFBA04CC04F}"/>
                </a:ext>
              </a:extLst>
            </p:cNvPr>
            <p:cNvSpPr/>
            <p:nvPr/>
          </p:nvSpPr>
          <p:spPr>
            <a:xfrm>
              <a:off x="3739129" y="1608688"/>
              <a:ext cx="32748" cy="136446"/>
            </a:xfrm>
            <a:custGeom>
              <a:avLst/>
              <a:gdLst>
                <a:gd name="connsiteX0" fmla="*/ 15770 w 19310"/>
                <a:gd name="connsiteY0" fmla="*/ 77565 h 80461"/>
                <a:gd name="connsiteX1" fmla="*/ 4828 w 19310"/>
                <a:gd name="connsiteY1" fmla="*/ 41196 h 80461"/>
                <a:gd name="connsiteX2" fmla="*/ 15770 w 19310"/>
                <a:gd name="connsiteY2" fmla="*/ 4828 h 80461"/>
              </a:gdLst>
              <a:ahLst/>
              <a:cxnLst>
                <a:cxn ang="0">
                  <a:pos x="connsiteX0" y="connsiteY0"/>
                </a:cxn>
                <a:cxn ang="0">
                  <a:pos x="connsiteX1" y="connsiteY1"/>
                </a:cxn>
                <a:cxn ang="0">
                  <a:pos x="connsiteX2" y="connsiteY2"/>
                </a:cxn>
              </a:cxnLst>
              <a:rect l="l" t="t" r="r" b="b"/>
              <a:pathLst>
                <a:path w="19310" h="80461">
                  <a:moveTo>
                    <a:pt x="15770" y="77565"/>
                  </a:moveTo>
                  <a:cubicBezTo>
                    <a:pt x="9012" y="68231"/>
                    <a:pt x="4828" y="55357"/>
                    <a:pt x="4828" y="41196"/>
                  </a:cubicBezTo>
                  <a:cubicBezTo>
                    <a:pt x="4828" y="27035"/>
                    <a:pt x="9012" y="14161"/>
                    <a:pt x="15770"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328CDD94-E605-47A0-B2AB-883A31BE9B3E}"/>
                </a:ext>
              </a:extLst>
            </p:cNvPr>
            <p:cNvSpPr/>
            <p:nvPr/>
          </p:nvSpPr>
          <p:spPr>
            <a:xfrm>
              <a:off x="3877212" y="1686735"/>
              <a:ext cx="16373" cy="169193"/>
            </a:xfrm>
            <a:custGeom>
              <a:avLst/>
              <a:gdLst>
                <a:gd name="connsiteX0" fmla="*/ 4828 w 9655"/>
                <a:gd name="connsiteY0" fmla="*/ 4828 h 99771"/>
                <a:gd name="connsiteX1" fmla="*/ 4828 w 9655"/>
                <a:gd name="connsiteY1" fmla="*/ 97519 h 99771"/>
              </a:gdLst>
              <a:ahLst/>
              <a:cxnLst>
                <a:cxn ang="0">
                  <a:pos x="connsiteX0" y="connsiteY0"/>
                </a:cxn>
                <a:cxn ang="0">
                  <a:pos x="connsiteX1" y="connsiteY1"/>
                </a:cxn>
              </a:cxnLst>
              <a:rect l="l" t="t" r="r" b="b"/>
              <a:pathLst>
                <a:path w="9655" h="99771">
                  <a:moveTo>
                    <a:pt x="4828" y="4828"/>
                  </a:moveTo>
                  <a:lnTo>
                    <a:pt x="4828" y="97519"/>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822BA25F-E126-4161-B60D-3BA72C0E445F}"/>
                </a:ext>
              </a:extLst>
            </p:cNvPr>
            <p:cNvSpPr/>
            <p:nvPr/>
          </p:nvSpPr>
          <p:spPr>
            <a:xfrm>
              <a:off x="3704745" y="1843921"/>
              <a:ext cx="360216" cy="360216"/>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3F1F7912-78E4-4248-98E9-14E0D71A86E4}"/>
                </a:ext>
              </a:extLst>
            </p:cNvPr>
            <p:cNvSpPr/>
            <p:nvPr/>
          </p:nvSpPr>
          <p:spPr>
            <a:xfrm>
              <a:off x="3729305"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39A96625-D967-447B-A640-D06F61E94953}"/>
                </a:ext>
              </a:extLst>
            </p:cNvPr>
            <p:cNvSpPr/>
            <p:nvPr/>
          </p:nvSpPr>
          <p:spPr>
            <a:xfrm>
              <a:off x="3802986"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FA8BA705-67E6-4D1D-BF58-5844A56B41FE}"/>
                </a:ext>
              </a:extLst>
            </p:cNvPr>
            <p:cNvSpPr/>
            <p:nvPr/>
          </p:nvSpPr>
          <p:spPr>
            <a:xfrm>
              <a:off x="3951439"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0E6A1B12-DF64-4AD9-9F87-32BF3B5138BA}"/>
                </a:ext>
              </a:extLst>
            </p:cNvPr>
            <p:cNvSpPr/>
            <p:nvPr/>
          </p:nvSpPr>
          <p:spPr>
            <a:xfrm>
              <a:off x="4025120"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7B9CE543-B0EC-4894-B992-73472D5A367C}"/>
                </a:ext>
              </a:extLst>
            </p:cNvPr>
            <p:cNvSpPr/>
            <p:nvPr/>
          </p:nvSpPr>
          <p:spPr>
            <a:xfrm>
              <a:off x="3729305"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F67EFBE3-DC94-40FE-984B-A21802751706}"/>
                </a:ext>
              </a:extLst>
            </p:cNvPr>
            <p:cNvSpPr/>
            <p:nvPr/>
          </p:nvSpPr>
          <p:spPr>
            <a:xfrm>
              <a:off x="3802986"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A96A1F4-808D-44DA-A7D3-1D1DCB65D87F}"/>
                </a:ext>
              </a:extLst>
            </p:cNvPr>
            <p:cNvSpPr/>
            <p:nvPr/>
          </p:nvSpPr>
          <p:spPr>
            <a:xfrm>
              <a:off x="3877212"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A6CF5C6-BBA8-4CAD-870B-06280166411C}"/>
                </a:ext>
              </a:extLst>
            </p:cNvPr>
            <p:cNvSpPr/>
            <p:nvPr/>
          </p:nvSpPr>
          <p:spPr>
            <a:xfrm>
              <a:off x="3951439"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C59EACFF-B70E-42C9-BB4E-E5082969086B}"/>
                </a:ext>
              </a:extLst>
            </p:cNvPr>
            <p:cNvSpPr/>
            <p:nvPr/>
          </p:nvSpPr>
          <p:spPr>
            <a:xfrm>
              <a:off x="4025120"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AE0A602-14D0-4719-9B06-571BE304F69A}"/>
                </a:ext>
              </a:extLst>
            </p:cNvPr>
            <p:cNvSpPr/>
            <p:nvPr/>
          </p:nvSpPr>
          <p:spPr>
            <a:xfrm>
              <a:off x="3630518"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01B07969-513C-4BFE-8BCC-BCE9B1B52E99}"/>
                </a:ext>
              </a:extLst>
            </p:cNvPr>
            <p:cNvSpPr/>
            <p:nvPr/>
          </p:nvSpPr>
          <p:spPr>
            <a:xfrm>
              <a:off x="3630518"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578D97F2-E2F8-40D2-8290-C8DFAE8801E1}"/>
                </a:ext>
              </a:extLst>
            </p:cNvPr>
            <p:cNvSpPr/>
            <p:nvPr/>
          </p:nvSpPr>
          <p:spPr>
            <a:xfrm>
              <a:off x="3630518"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2375BC3E-FAE6-42EA-B823-33DD9FB0BA7E}"/>
                </a:ext>
              </a:extLst>
            </p:cNvPr>
            <p:cNvSpPr/>
            <p:nvPr/>
          </p:nvSpPr>
          <p:spPr>
            <a:xfrm>
              <a:off x="3630518"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04684E3A-D943-4E4C-9D62-B376B67670BA}"/>
                </a:ext>
              </a:extLst>
            </p:cNvPr>
            <p:cNvSpPr/>
            <p:nvPr/>
          </p:nvSpPr>
          <p:spPr>
            <a:xfrm>
              <a:off x="3630518"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225C7C3-1615-4787-80D7-192A7839A02A}"/>
                </a:ext>
              </a:extLst>
            </p:cNvPr>
            <p:cNvSpPr/>
            <p:nvPr/>
          </p:nvSpPr>
          <p:spPr>
            <a:xfrm>
              <a:off x="4049680"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4E888414-02FE-4447-8ED7-4BF6F7E7D549}"/>
                </a:ext>
              </a:extLst>
            </p:cNvPr>
            <p:cNvSpPr/>
            <p:nvPr/>
          </p:nvSpPr>
          <p:spPr>
            <a:xfrm>
              <a:off x="4049680"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D7544B4B-002E-47DA-9C4C-3A8D6024C51E}"/>
                </a:ext>
              </a:extLst>
            </p:cNvPr>
            <p:cNvSpPr/>
            <p:nvPr/>
          </p:nvSpPr>
          <p:spPr>
            <a:xfrm>
              <a:off x="4049680"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A61C9CB4-89F7-4310-B8B0-A50F84C81319}"/>
                </a:ext>
              </a:extLst>
            </p:cNvPr>
            <p:cNvSpPr/>
            <p:nvPr/>
          </p:nvSpPr>
          <p:spPr>
            <a:xfrm>
              <a:off x="4049680"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200C7365-4CB4-47FB-8196-4F6AFA215428}"/>
                </a:ext>
              </a:extLst>
            </p:cNvPr>
            <p:cNvSpPr/>
            <p:nvPr/>
          </p:nvSpPr>
          <p:spPr>
            <a:xfrm>
              <a:off x="4049680"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9CBEAADB-FBC0-4899-988C-C68E6AC103BD}"/>
                </a:ext>
              </a:extLst>
            </p:cNvPr>
            <p:cNvSpPr/>
            <p:nvPr/>
          </p:nvSpPr>
          <p:spPr>
            <a:xfrm>
              <a:off x="3765873" y="1903957"/>
              <a:ext cx="234686" cy="234686"/>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3" name="Rectangle 62">
            <a:extLst>
              <a:ext uri="{FF2B5EF4-FFF2-40B4-BE49-F238E27FC236}">
                <a16:creationId xmlns:a16="http://schemas.microsoft.com/office/drawing/2014/main" id="{64B51E22-9D49-4B01-A378-7B5F1C196438}"/>
              </a:ext>
            </a:extLst>
          </p:cNvPr>
          <p:cNvSpPr/>
          <p:nvPr/>
        </p:nvSpPr>
        <p:spPr>
          <a:xfrm>
            <a:off x="1856029"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4" name="11 connectors…"/>
          <p:cNvSpPr txBox="1"/>
          <p:nvPr/>
        </p:nvSpPr>
        <p:spPr>
          <a:xfrm>
            <a:off x="1856029" y="2737678"/>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20+ NATIVE CONNECTORS</a:t>
            </a:r>
          </a:p>
        </p:txBody>
      </p:sp>
      <p:sp>
        <p:nvSpPr>
          <p:cNvPr id="18" name="11 connectors…">
            <a:extLst>
              <a:ext uri="{FF2B5EF4-FFF2-40B4-BE49-F238E27FC236}">
                <a16:creationId xmlns:a16="http://schemas.microsoft.com/office/drawing/2014/main" id="{45BB35A0-C097-DD4B-993C-872C8BC9A9A4}"/>
              </a:ext>
            </a:extLst>
          </p:cNvPr>
          <p:cNvSpPr txBox="1"/>
          <p:nvPr/>
        </p:nvSpPr>
        <p:spPr>
          <a:xfrm>
            <a:off x="1856029" y="3182924"/>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Simplify and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accelerate integration</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6" name="Straight Connector 55">
            <a:extLst>
              <a:ext uri="{FF2B5EF4-FFF2-40B4-BE49-F238E27FC236}">
                <a16:creationId xmlns:a16="http://schemas.microsoft.com/office/drawing/2014/main" id="{A4EA0CF4-FA39-4098-8DF0-622A6478E211}"/>
              </a:ext>
            </a:extLst>
          </p:cNvPr>
          <p:cNvCxnSpPr>
            <a:cxnSpLocks/>
          </p:cNvCxnSpPr>
          <p:nvPr/>
        </p:nvCxnSpPr>
        <p:spPr>
          <a:xfrm>
            <a:off x="228682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8" name="Group 87">
            <a:extLst>
              <a:ext uri="{FF2B5EF4-FFF2-40B4-BE49-F238E27FC236}">
                <a16:creationId xmlns:a16="http://schemas.microsoft.com/office/drawing/2014/main" id="{6E8FD954-2A55-4618-B380-B456912553D7}"/>
              </a:ext>
            </a:extLst>
          </p:cNvPr>
          <p:cNvGrpSpPr/>
          <p:nvPr/>
        </p:nvGrpSpPr>
        <p:grpSpPr>
          <a:xfrm>
            <a:off x="2204863" y="1651461"/>
            <a:ext cx="582493" cy="582493"/>
            <a:chOff x="4258220" y="155473"/>
            <a:chExt cx="582493" cy="582493"/>
          </a:xfrm>
        </p:grpSpPr>
        <p:sp>
          <p:nvSpPr>
            <p:cNvPr id="159" name="Oval 158">
              <a:extLst>
                <a:ext uri="{FF2B5EF4-FFF2-40B4-BE49-F238E27FC236}">
                  <a16:creationId xmlns:a16="http://schemas.microsoft.com/office/drawing/2014/main" id="{0632FA1B-B95F-4168-8ED2-6D9DFB8C271E}"/>
                </a:ext>
              </a:extLst>
            </p:cNvPr>
            <p:cNvSpPr/>
            <p:nvPr/>
          </p:nvSpPr>
          <p:spPr>
            <a:xfrm>
              <a:off x="4258220" y="155473"/>
              <a:ext cx="582493" cy="582493"/>
            </a:xfrm>
            <a:prstGeom prst="ellipse">
              <a:avLst/>
            </a:prstGeom>
            <a:solidFill>
              <a:srgbClr val="2C374A"/>
            </a:solidFill>
            <a:ln w="12700" cap="rnd">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nvGrpSpPr>
            <p:cNvPr id="160" name="Group 159">
              <a:extLst>
                <a:ext uri="{FF2B5EF4-FFF2-40B4-BE49-F238E27FC236}">
                  <a16:creationId xmlns:a16="http://schemas.microsoft.com/office/drawing/2014/main" id="{B697A513-223D-4253-ADE5-3B4CFEF3588B}"/>
                </a:ext>
              </a:extLst>
            </p:cNvPr>
            <p:cNvGrpSpPr/>
            <p:nvPr/>
          </p:nvGrpSpPr>
          <p:grpSpPr>
            <a:xfrm>
              <a:off x="4391070" y="288323"/>
              <a:ext cx="316791" cy="316791"/>
              <a:chOff x="2959478" y="2741317"/>
              <a:chExt cx="182878" cy="182878"/>
            </a:xfrm>
          </p:grpSpPr>
          <p:cxnSp>
            <p:nvCxnSpPr>
              <p:cNvPr id="161" name="Straight Arrow Connector 160">
                <a:extLst>
                  <a:ext uri="{FF2B5EF4-FFF2-40B4-BE49-F238E27FC236}">
                    <a16:creationId xmlns:a16="http://schemas.microsoft.com/office/drawing/2014/main" id="{04C0BD79-B37E-4671-A1F8-0205336E4065}"/>
                  </a:ext>
                </a:extLst>
              </p:cNvPr>
              <p:cNvCxnSpPr>
                <a:cxnSpLocks/>
              </p:cNvCxnSpPr>
              <p:nvPr/>
            </p:nvCxnSpPr>
            <p:spPr>
              <a:xfrm flipH="1">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cxnSp>
            <p:nvCxnSpPr>
              <p:cNvPr id="162" name="Straight Arrow Connector 161">
                <a:extLst>
                  <a:ext uri="{FF2B5EF4-FFF2-40B4-BE49-F238E27FC236}">
                    <a16:creationId xmlns:a16="http://schemas.microsoft.com/office/drawing/2014/main" id="{41018227-12C7-4D23-AE5B-5CB0A659EE93}"/>
                  </a:ext>
                </a:extLst>
              </p:cNvPr>
              <p:cNvCxnSpPr>
                <a:cxnSpLocks/>
              </p:cNvCxnSpPr>
              <p:nvPr/>
            </p:nvCxnSpPr>
            <p:spPr>
              <a:xfrm>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grpSp>
      </p:grpSp>
    </p:spTree>
    <p:extLst>
      <p:ext uri="{BB962C8B-B14F-4D97-AF65-F5344CB8AC3E}">
        <p14:creationId xmlns:p14="http://schemas.microsoft.com/office/powerpoint/2010/main" val="391705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756231-FD3A-4972-A02A-654BB6525C1F}"/>
              </a:ext>
            </a:extLst>
          </p:cNvPr>
          <p:cNvSpPr/>
          <p:nvPr/>
        </p:nvSpPr>
        <p:spPr>
          <a:xfrm>
            <a:off x="5499100" y="1190625"/>
            <a:ext cx="3644900" cy="2762250"/>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sp>
        <p:nvSpPr>
          <p:cNvPr id="12" name="Text Placeholder 1">
            <a:extLst>
              <a:ext uri="{FF2B5EF4-FFF2-40B4-BE49-F238E27FC236}">
                <a16:creationId xmlns:a16="http://schemas.microsoft.com/office/drawing/2014/main" id="{3F633B7C-AD9B-4B10-94DF-1548B135283E}"/>
              </a:ext>
            </a:extLst>
          </p:cNvPr>
          <p:cNvSpPr txBox="1">
            <a:spLocks/>
          </p:cNvSpPr>
          <p:nvPr/>
        </p:nvSpPr>
        <p:spPr>
          <a:xfrm>
            <a:off x="466959" y="1225551"/>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Making better and faster decisions on the job</a:t>
            </a:r>
          </a:p>
        </p:txBody>
      </p:sp>
      <p:sp>
        <p:nvSpPr>
          <p:cNvPr id="13" name="Text Placeholder 3">
            <a:extLst>
              <a:ext uri="{FF2B5EF4-FFF2-40B4-BE49-F238E27FC236}">
                <a16:creationId xmlns:a16="http://schemas.microsoft.com/office/drawing/2014/main" id="{CE6BE01D-0506-4181-BB71-1DB11F02F275}"/>
              </a:ext>
            </a:extLst>
          </p:cNvPr>
          <p:cNvSpPr txBox="1">
            <a:spLocks/>
          </p:cNvSpPr>
          <p:nvPr/>
        </p:nvSpPr>
        <p:spPr>
          <a:xfrm>
            <a:off x="466959" y="2368550"/>
            <a:ext cx="4426318"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Woodside uses Amazon Kendra to retrieve specific answers their people need from valuable project engineering documents like </a:t>
            </a:r>
            <a:r>
              <a:rPr lang="en-US" sz="1400" dirty="0"/>
              <a:t>‘What is the length of the pipeline at Pluto?’</a:t>
            </a:r>
            <a:r>
              <a:rPr lang="en-US" sz="1400" dirty="0">
                <a:solidFill>
                  <a:schemeClr val="accent2"/>
                </a:solidFill>
              </a:rPr>
              <a:t> </a:t>
            </a:r>
            <a:r>
              <a:rPr lang="en-US" sz="1400" dirty="0">
                <a:solidFill>
                  <a:schemeClr val="tx1"/>
                </a:solidFill>
              </a:rPr>
              <a:t>to help improve operations and their people’s lives.</a:t>
            </a:r>
          </a:p>
        </p:txBody>
      </p:sp>
      <p:sp>
        <p:nvSpPr>
          <p:cNvPr id="2" name="AutoShape 2" descr="Related image">
            <a:extLst>
              <a:ext uri="{FF2B5EF4-FFF2-40B4-BE49-F238E27FC236}">
                <a16:creationId xmlns:a16="http://schemas.microsoft.com/office/drawing/2014/main" id="{3B6D035B-D191-7D43-88B1-FE534AA488FC}"/>
              </a:ext>
            </a:extLst>
          </p:cNvPr>
          <p:cNvSpPr>
            <a:spLocks noChangeAspect="1" noChangeArrowheads="1"/>
          </p:cNvSpPr>
          <p:nvPr/>
        </p:nvSpPr>
        <p:spPr bwMode="auto">
          <a:xfrm>
            <a:off x="4476750" y="247650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pic>
        <p:nvPicPr>
          <p:cNvPr id="1026" name="Picture 2" descr="Image result for woodside energy logo&quot;">
            <a:extLst>
              <a:ext uri="{FF2B5EF4-FFF2-40B4-BE49-F238E27FC236}">
                <a16:creationId xmlns:a16="http://schemas.microsoft.com/office/drawing/2014/main" id="{295AC8A5-DD0C-FD43-9CCF-53CD2EE69275}"/>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69907" y="1527421"/>
            <a:ext cx="1903286" cy="18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85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12"/>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p:nvPr>
        </p:nvSpPr>
        <p:spPr/>
        <p:txBody>
          <a:bodyPr/>
          <a:lstStyle>
            <a:lvl1pPr>
              <a:defRPr sz="5600"/>
            </a:lvl1pPr>
          </a:lstStyle>
          <a:p>
            <a:pPr algn="ctr"/>
            <a:r>
              <a:rPr lang="en-US" sz="2400" dirty="0">
                <a:sym typeface="Helvetica Neue"/>
              </a:rPr>
              <a:t>Better insights lead to better customer service </a:t>
            </a:r>
            <a:br>
              <a:rPr lang="en-US" sz="2400" dirty="0">
                <a:sym typeface="Helvetica Neue"/>
              </a:rPr>
            </a:br>
            <a:r>
              <a:rPr lang="en-US" sz="2400" dirty="0">
                <a:sym typeface="Helvetica Neue"/>
              </a:rPr>
              <a:t>with Contact Lens for Amazon Connect</a:t>
            </a:r>
          </a:p>
        </p:txBody>
      </p:sp>
      <p:cxnSp>
        <p:nvCxnSpPr>
          <p:cNvPr id="21" name="Straight Connector 20">
            <a:extLst>
              <a:ext uri="{FF2B5EF4-FFF2-40B4-BE49-F238E27FC236}">
                <a16:creationId xmlns:a16="http://schemas.microsoft.com/office/drawing/2014/main" id="{FC60B073-E9C6-4D44-BA99-19F5327AEACB}"/>
              </a:ext>
            </a:extLst>
          </p:cNvPr>
          <p:cNvCxnSpPr>
            <a:cxnSpLocks/>
          </p:cNvCxnSpPr>
          <p:nvPr/>
        </p:nvCxnSpPr>
        <p:spPr>
          <a:xfrm>
            <a:off x="4126230" y="111077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90F50A8A-00E6-402B-B5EA-479275CCF1EB}"/>
              </a:ext>
            </a:extLst>
          </p:cNvPr>
          <p:cNvGrpSpPr/>
          <p:nvPr/>
        </p:nvGrpSpPr>
        <p:grpSpPr>
          <a:xfrm>
            <a:off x="7406640" y="1446420"/>
            <a:ext cx="1280160" cy="2376599"/>
            <a:chOff x="7406640" y="1446420"/>
            <a:chExt cx="1280160" cy="2376599"/>
          </a:xfrm>
        </p:grpSpPr>
        <p:sp>
          <p:nvSpPr>
            <p:cNvPr id="49" name="Rectangle 48">
              <a:extLst>
                <a:ext uri="{FF2B5EF4-FFF2-40B4-BE49-F238E27FC236}">
                  <a16:creationId xmlns:a16="http://schemas.microsoft.com/office/drawing/2014/main" id="{69ECBD51-A53B-4FB6-8DC0-5A9CAD6344E3}"/>
                </a:ext>
              </a:extLst>
            </p:cNvPr>
            <p:cNvSpPr/>
            <p:nvPr/>
          </p:nvSpPr>
          <p:spPr>
            <a:xfrm>
              <a:off x="7406640"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1" name="Incremental…">
              <a:extLst>
                <a:ext uri="{FF2B5EF4-FFF2-40B4-BE49-F238E27FC236}">
                  <a16:creationId xmlns:a16="http://schemas.microsoft.com/office/drawing/2014/main" id="{24B84E0B-D224-4AB7-AC84-E63CB3439638}"/>
                </a:ext>
              </a:extLst>
            </p:cNvPr>
            <p:cNvSpPr txBox="1"/>
            <p:nvPr/>
          </p:nvSpPr>
          <p:spPr>
            <a:xfrm>
              <a:off x="7406640"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Provide agents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with answers to questions as they are being asked</a:t>
              </a: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2" name="Straight Connector 51">
              <a:extLst>
                <a:ext uri="{FF2B5EF4-FFF2-40B4-BE49-F238E27FC236}">
                  <a16:creationId xmlns:a16="http://schemas.microsoft.com/office/drawing/2014/main" id="{3460D492-0010-4BDB-A1B0-7298C4ABDDEA}"/>
                </a:ext>
              </a:extLst>
            </p:cNvPr>
            <p:cNvCxnSpPr>
              <a:cxnSpLocks/>
            </p:cNvCxnSpPr>
            <p:nvPr/>
          </p:nvCxnSpPr>
          <p:spPr>
            <a:xfrm>
              <a:off x="7837432"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3" name="Group 52">
              <a:extLst>
                <a:ext uri="{FF2B5EF4-FFF2-40B4-BE49-F238E27FC236}">
                  <a16:creationId xmlns:a16="http://schemas.microsoft.com/office/drawing/2014/main" id="{344069BF-4212-44CC-8E4E-1FF47105E5D1}"/>
                </a:ext>
              </a:extLst>
            </p:cNvPr>
            <p:cNvGrpSpPr/>
            <p:nvPr/>
          </p:nvGrpSpPr>
          <p:grpSpPr>
            <a:xfrm>
              <a:off x="7628337" y="1762507"/>
              <a:ext cx="836766" cy="573968"/>
              <a:chOff x="7721665" y="1223780"/>
              <a:chExt cx="650110" cy="445934"/>
            </a:xfrm>
          </p:grpSpPr>
          <p:sp>
            <p:nvSpPr>
              <p:cNvPr id="54" name="Freeform: Shape 53">
                <a:extLst>
                  <a:ext uri="{FF2B5EF4-FFF2-40B4-BE49-F238E27FC236}">
                    <a16:creationId xmlns:a16="http://schemas.microsoft.com/office/drawing/2014/main" id="{A858AC37-AEEE-4AFF-99F1-4239D2F7DFA4}"/>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B14ED28B-1EC4-4275-AC82-DA5CC3ACC9CE}"/>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25AC2782-D1C1-4EE9-A361-96244059E93A}"/>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0317336C-9A1E-43E3-BD83-66E9DAA6C200}"/>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95A62AF6-BA83-41E6-B71F-70BCB6541C6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971882AC-AC08-4255-B79C-DCE2E5701437}"/>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621BEE77-8539-476E-A32B-756621AFFD21}"/>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2" name="Group 11">
            <a:extLst>
              <a:ext uri="{FF2B5EF4-FFF2-40B4-BE49-F238E27FC236}">
                <a16:creationId xmlns:a16="http://schemas.microsoft.com/office/drawing/2014/main" id="{439C861D-E521-4889-B21F-EF1FD9018F82}"/>
              </a:ext>
            </a:extLst>
          </p:cNvPr>
          <p:cNvGrpSpPr/>
          <p:nvPr/>
        </p:nvGrpSpPr>
        <p:grpSpPr>
          <a:xfrm>
            <a:off x="468376" y="1446420"/>
            <a:ext cx="1280160" cy="23765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Transcribes live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and archived calls</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BE926F8D-6069-4D58-9776-7A509ED9DB1F}"/>
                </a:ext>
              </a:extLst>
            </p:cNvPr>
            <p:cNvGrpSpPr/>
            <p:nvPr/>
          </p:nvGrpSpPr>
          <p:grpSpPr>
            <a:xfrm>
              <a:off x="773351" y="1790973"/>
              <a:ext cx="670211" cy="517036"/>
              <a:chOff x="8194899" y="1997564"/>
              <a:chExt cx="451469" cy="348287"/>
            </a:xfrm>
          </p:grpSpPr>
          <p:sp>
            <p:nvSpPr>
              <p:cNvPr id="67" name="Freeform: Shape 66">
                <a:extLst>
                  <a:ext uri="{FF2B5EF4-FFF2-40B4-BE49-F238E27FC236}">
                    <a16:creationId xmlns:a16="http://schemas.microsoft.com/office/drawing/2014/main" id="{6ACED9B4-EB25-40BD-9A13-7416FC1A7F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2B5CB401-4905-41F7-904F-621B908398D3}"/>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07A57E0F-B652-4677-BEE7-47C09A6E9B84}"/>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DE57A225-2536-474B-A835-903756629B32}"/>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846C3E3E-EC19-49EA-B41A-0C2825BBF998}"/>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183DB89B-1D62-462D-84D5-B093250A0561}"/>
              </a:ext>
            </a:extLst>
          </p:cNvPr>
          <p:cNvGrpSpPr/>
          <p:nvPr/>
        </p:nvGrpSpPr>
        <p:grpSpPr>
          <a:xfrm>
            <a:off x="1856029" y="1446420"/>
            <a:ext cx="1280160" cy="23765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Enhanced search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on call and chat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transcripts,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sentiment scores,</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silence duration etc.</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7" name="Group 136">
              <a:extLst>
                <a:ext uri="{FF2B5EF4-FFF2-40B4-BE49-F238E27FC236}">
                  <a16:creationId xmlns:a16="http://schemas.microsoft.com/office/drawing/2014/main" id="{4004D33F-E848-4E67-BCB5-4E1F3DDB00B9}"/>
                </a:ext>
              </a:extLst>
            </p:cNvPr>
            <p:cNvGrpSpPr/>
            <p:nvPr/>
          </p:nvGrpSpPr>
          <p:grpSpPr>
            <a:xfrm>
              <a:off x="2194669" y="1756444"/>
              <a:ext cx="602880" cy="586094"/>
              <a:chOff x="3372801" y="356896"/>
              <a:chExt cx="386071" cy="375322"/>
            </a:xfrm>
            <a:solidFill>
              <a:srgbClr val="2C374A"/>
            </a:solidFill>
          </p:grpSpPr>
          <p:grpSp>
            <p:nvGrpSpPr>
              <p:cNvPr id="138" name="Group 137">
                <a:extLst>
                  <a:ext uri="{FF2B5EF4-FFF2-40B4-BE49-F238E27FC236}">
                    <a16:creationId xmlns:a16="http://schemas.microsoft.com/office/drawing/2014/main" id="{2A15AEA9-A977-4054-A311-939351D25DFD}"/>
                  </a:ext>
                </a:extLst>
              </p:cNvPr>
              <p:cNvGrpSpPr/>
              <p:nvPr/>
            </p:nvGrpSpPr>
            <p:grpSpPr>
              <a:xfrm>
                <a:off x="3372801" y="356896"/>
                <a:ext cx="240814" cy="239592"/>
                <a:chOff x="4150538" y="3152811"/>
                <a:chExt cx="214217" cy="213130"/>
              </a:xfrm>
              <a:grpFill/>
            </p:grpSpPr>
            <p:sp>
              <p:nvSpPr>
                <p:cNvPr id="142" name="Freeform 7">
                  <a:extLst>
                    <a:ext uri="{FF2B5EF4-FFF2-40B4-BE49-F238E27FC236}">
                      <a16:creationId xmlns:a16="http://schemas.microsoft.com/office/drawing/2014/main" id="{DCD3619F-B35C-47E1-834C-09F27CE0BFD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3" name="Oval 6">
                  <a:extLst>
                    <a:ext uri="{FF2B5EF4-FFF2-40B4-BE49-F238E27FC236}">
                      <a16:creationId xmlns:a16="http://schemas.microsoft.com/office/drawing/2014/main" id="{F29FFA86-7E8A-402E-A343-362EE61E2230}"/>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nvGrpSpPr>
              <p:cNvPr id="139" name="Group 138">
                <a:extLst>
                  <a:ext uri="{FF2B5EF4-FFF2-40B4-BE49-F238E27FC236}">
                    <a16:creationId xmlns:a16="http://schemas.microsoft.com/office/drawing/2014/main" id="{166B0EA0-B2A4-4FE6-A5B3-F77198350BDE}"/>
                  </a:ext>
                </a:extLst>
              </p:cNvPr>
              <p:cNvGrpSpPr/>
              <p:nvPr/>
            </p:nvGrpSpPr>
            <p:grpSpPr>
              <a:xfrm>
                <a:off x="3596638" y="570807"/>
                <a:ext cx="162234" cy="161411"/>
                <a:chOff x="4150538" y="3152811"/>
                <a:chExt cx="214217" cy="213130"/>
              </a:xfrm>
              <a:grpFill/>
            </p:grpSpPr>
            <p:sp>
              <p:nvSpPr>
                <p:cNvPr id="140" name="Freeform 7">
                  <a:extLst>
                    <a:ext uri="{FF2B5EF4-FFF2-40B4-BE49-F238E27FC236}">
                      <a16:creationId xmlns:a16="http://schemas.microsoft.com/office/drawing/2014/main" id="{61E49601-D656-4738-9038-A4461053E070}"/>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1" name="Oval 6">
                  <a:extLst>
                    <a:ext uri="{FF2B5EF4-FFF2-40B4-BE49-F238E27FC236}">
                      <a16:creationId xmlns:a16="http://schemas.microsoft.com/office/drawing/2014/main" id="{D8D4EA5E-102F-4374-8D99-8EC9691206EF}"/>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grpSp>
      <p:grpSp>
        <p:nvGrpSpPr>
          <p:cNvPr id="14" name="Group 13">
            <a:extLst>
              <a:ext uri="{FF2B5EF4-FFF2-40B4-BE49-F238E27FC236}">
                <a16:creationId xmlns:a16="http://schemas.microsoft.com/office/drawing/2014/main" id="{5F7800D8-2E0E-4367-838C-6B1769828EBB}"/>
              </a:ext>
            </a:extLst>
          </p:cNvPr>
          <p:cNvGrpSpPr/>
          <p:nvPr/>
        </p:nvGrpSpPr>
        <p:grpSpPr>
          <a:xfrm>
            <a:off x="3243681" y="1446420"/>
            <a:ext cx="1280160" cy="23765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 categorization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to Identify common</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call types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5" name="Group 144">
              <a:extLst>
                <a:ext uri="{FF2B5EF4-FFF2-40B4-BE49-F238E27FC236}">
                  <a16:creationId xmlns:a16="http://schemas.microsoft.com/office/drawing/2014/main" id="{92C8AF11-3CDC-4588-A25F-0231E1F26323}"/>
                </a:ext>
              </a:extLst>
            </p:cNvPr>
            <p:cNvGrpSpPr/>
            <p:nvPr/>
          </p:nvGrpSpPr>
          <p:grpSpPr>
            <a:xfrm>
              <a:off x="3586701" y="1750980"/>
              <a:ext cx="603227" cy="597022"/>
              <a:chOff x="7267881" y="2835783"/>
              <a:chExt cx="603227" cy="597022"/>
            </a:xfrm>
            <a:solidFill>
              <a:srgbClr val="2C374A"/>
            </a:solidFill>
          </p:grpSpPr>
          <p:sp>
            <p:nvSpPr>
              <p:cNvPr id="146" name="Oval 145">
                <a:extLst>
                  <a:ext uri="{FF2B5EF4-FFF2-40B4-BE49-F238E27FC236}">
                    <a16:creationId xmlns:a16="http://schemas.microsoft.com/office/drawing/2014/main" id="{78E93407-08DB-48C5-BDA5-5CAAAF2D9E7B}"/>
                  </a:ext>
                </a:extLst>
              </p:cNvPr>
              <p:cNvSpPr/>
              <p:nvPr/>
            </p:nvSpPr>
            <p:spPr>
              <a:xfrm>
                <a:off x="7312614" y="2873018"/>
                <a:ext cx="510586" cy="510586"/>
              </a:xfrm>
              <a:prstGeom prst="ellipse">
                <a:avLst/>
              </a:pr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7" name="Oval 146">
                <a:extLst>
                  <a:ext uri="{FF2B5EF4-FFF2-40B4-BE49-F238E27FC236}">
                    <a16:creationId xmlns:a16="http://schemas.microsoft.com/office/drawing/2014/main" id="{058F8757-9A66-4E64-A3DC-EA5464F319EB}"/>
                  </a:ext>
                </a:extLst>
              </p:cNvPr>
              <p:cNvSpPr/>
              <p:nvPr/>
            </p:nvSpPr>
            <p:spPr>
              <a:xfrm>
                <a:off x="7772706"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8" name="Oval 147">
                <a:extLst>
                  <a:ext uri="{FF2B5EF4-FFF2-40B4-BE49-F238E27FC236}">
                    <a16:creationId xmlns:a16="http://schemas.microsoft.com/office/drawing/2014/main" id="{66F4025B-5E20-49F1-87C6-252912246603}"/>
                  </a:ext>
                </a:extLst>
              </p:cNvPr>
              <p:cNvSpPr/>
              <p:nvPr/>
            </p:nvSpPr>
            <p:spPr>
              <a:xfrm>
                <a:off x="7267881"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9" name="Oval 148">
                <a:extLst>
                  <a:ext uri="{FF2B5EF4-FFF2-40B4-BE49-F238E27FC236}">
                    <a16:creationId xmlns:a16="http://schemas.microsoft.com/office/drawing/2014/main" id="{E778790E-E43A-4094-B2B1-A84DBFA9B7DC}"/>
                  </a:ext>
                </a:extLst>
              </p:cNvPr>
              <p:cNvSpPr/>
              <p:nvPr/>
            </p:nvSpPr>
            <p:spPr>
              <a:xfrm>
                <a:off x="7518706" y="283578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50" name="Oval 149">
                <a:extLst>
                  <a:ext uri="{FF2B5EF4-FFF2-40B4-BE49-F238E27FC236}">
                    <a16:creationId xmlns:a16="http://schemas.microsoft.com/office/drawing/2014/main" id="{A2FCED7E-9934-4D79-A3A2-1327228997A6}"/>
                  </a:ext>
                </a:extLst>
              </p:cNvPr>
              <p:cNvSpPr/>
              <p:nvPr/>
            </p:nvSpPr>
            <p:spPr>
              <a:xfrm>
                <a:off x="7518706" y="333440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39488A56-429B-4667-AAA0-AE887503ED17}"/>
              </a:ext>
            </a:extLst>
          </p:cNvPr>
          <p:cNvGrpSpPr/>
          <p:nvPr/>
        </p:nvGrpSpPr>
        <p:grpSpPr>
          <a:xfrm>
            <a:off x="4631334" y="1446420"/>
            <a:ext cx="1280160" cy="2376599"/>
            <a:chOff x="4631334" y="1446420"/>
            <a:chExt cx="1280160" cy="2376599"/>
          </a:xfrm>
        </p:grpSpPr>
        <p:sp>
          <p:nvSpPr>
            <p:cNvPr id="73" name="Rectangle 72">
              <a:extLst>
                <a:ext uri="{FF2B5EF4-FFF2-40B4-BE49-F238E27FC236}">
                  <a16:creationId xmlns:a16="http://schemas.microsoft.com/office/drawing/2014/main" id="{DBA617D3-8F22-4298-A8EA-062D087BEC20}"/>
                </a:ext>
              </a:extLst>
            </p:cNvPr>
            <p:cNvSpPr/>
            <p:nvPr/>
          </p:nvSpPr>
          <p:spPr>
            <a:xfrm>
              <a:off x="4631334"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5" name="Simple API…">
              <a:extLst>
                <a:ext uri="{FF2B5EF4-FFF2-40B4-BE49-F238E27FC236}">
                  <a16:creationId xmlns:a16="http://schemas.microsoft.com/office/drawing/2014/main" id="{3DF5DA4A-6AD2-4D97-AA89-4FE751DFE732}"/>
                </a:ext>
              </a:extLst>
            </p:cNvPr>
            <p:cNvSpPr txBox="1"/>
            <p:nvPr/>
          </p:nvSpPr>
          <p:spPr>
            <a:xfrm>
              <a:off x="4631334"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Prioritized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list of recurring</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issues based 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customer feedback</a:t>
              </a:r>
            </a:p>
          </p:txBody>
        </p:sp>
        <p:cxnSp>
          <p:nvCxnSpPr>
            <p:cNvPr id="76" name="Straight Connector 75">
              <a:extLst>
                <a:ext uri="{FF2B5EF4-FFF2-40B4-BE49-F238E27FC236}">
                  <a16:creationId xmlns:a16="http://schemas.microsoft.com/office/drawing/2014/main" id="{34901800-6A52-4D9B-9215-37C1D2F46C8C}"/>
                </a:ext>
              </a:extLst>
            </p:cNvPr>
            <p:cNvCxnSpPr>
              <a:cxnSpLocks/>
            </p:cNvCxnSpPr>
            <p:nvPr/>
          </p:nvCxnSpPr>
          <p:spPr>
            <a:xfrm>
              <a:off x="5062126"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 name="Group 7">
              <a:extLst>
                <a:ext uri="{FF2B5EF4-FFF2-40B4-BE49-F238E27FC236}">
                  <a16:creationId xmlns:a16="http://schemas.microsoft.com/office/drawing/2014/main" id="{548652F1-A7D8-4406-9A5D-76C2D67FF000}"/>
                </a:ext>
              </a:extLst>
            </p:cNvPr>
            <p:cNvGrpSpPr/>
            <p:nvPr/>
          </p:nvGrpSpPr>
          <p:grpSpPr>
            <a:xfrm>
              <a:off x="4987596" y="1710524"/>
              <a:ext cx="567637" cy="677934"/>
              <a:chOff x="4994390" y="1772560"/>
              <a:chExt cx="581388" cy="694357"/>
            </a:xfrm>
          </p:grpSpPr>
          <p:sp>
            <p:nvSpPr>
              <p:cNvPr id="152" name="Freeform: Shape 151">
                <a:extLst>
                  <a:ext uri="{FF2B5EF4-FFF2-40B4-BE49-F238E27FC236}">
                    <a16:creationId xmlns:a16="http://schemas.microsoft.com/office/drawing/2014/main" id="{89B07F05-C9F7-4C8F-BC9A-B64A9D2A67B3}"/>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E66AFF15-39E3-4A47-B171-EF6CCFE6A35F}"/>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53B41222-8149-4D92-AA64-A8DDEC567DF8}"/>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52B727AD-0EBE-41C4-B184-27C1B002026E}"/>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1D986EF4-42C2-4566-9AE7-D7C65B9028C8}"/>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91D24DA1-A6F8-402A-8069-FC7C87854F5B}"/>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475AB3E1-9CE6-42D3-AB0E-B60733CE49BB}"/>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D65E8486-7775-4140-B150-FE3438B63A8B}"/>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05B8EC4A-04A2-414A-80BE-477E7C3094C2}"/>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0">
                <a:extLst>
                  <a:ext uri="{FF2B5EF4-FFF2-40B4-BE49-F238E27FC236}">
                    <a16:creationId xmlns:a16="http://schemas.microsoft.com/office/drawing/2014/main" id="{F612EA27-8921-4D1D-AD87-D1B5FBA08C65}"/>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958FE838-02B6-4FE2-9AAE-1FD0A208DF12}"/>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7E7BAEBD-24D3-4958-B831-19578F555F36}"/>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47475A98-7A93-478F-840E-0CD50D913AF2}"/>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97AC5583-5F5B-418B-A695-16D1CD7B0365}"/>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E9B8A51B-DA61-40FF-BCC0-B95AD9462F10}"/>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3CCBB5DA-3EA9-4B52-B538-02F1A7A80FEF}"/>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7" name="Group 16">
            <a:extLst>
              <a:ext uri="{FF2B5EF4-FFF2-40B4-BE49-F238E27FC236}">
                <a16:creationId xmlns:a16="http://schemas.microsoft.com/office/drawing/2014/main" id="{F3AB8FBD-2692-4CD8-A1A5-DD77B535D14C}"/>
              </a:ext>
            </a:extLst>
          </p:cNvPr>
          <p:cNvGrpSpPr/>
          <p:nvPr/>
        </p:nvGrpSpPr>
        <p:grpSpPr>
          <a:xfrm>
            <a:off x="6018986" y="1446420"/>
            <a:ext cx="1280160" cy="2376599"/>
            <a:chOff x="6018986" y="1446420"/>
            <a:chExt cx="1280160" cy="2376599"/>
          </a:xfrm>
        </p:grpSpPr>
        <p:sp>
          <p:nvSpPr>
            <p:cNvPr id="62" name="Rectangle 61">
              <a:extLst>
                <a:ext uri="{FF2B5EF4-FFF2-40B4-BE49-F238E27FC236}">
                  <a16:creationId xmlns:a16="http://schemas.microsoft.com/office/drawing/2014/main" id="{4136B12F-EFD2-46CF-B46F-6A4543B3A066}"/>
                </a:ext>
              </a:extLst>
            </p:cNvPr>
            <p:cNvSpPr/>
            <p:nvPr/>
          </p:nvSpPr>
          <p:spPr>
            <a:xfrm>
              <a:off x="601898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4" name="Natural language…">
              <a:extLst>
                <a:ext uri="{FF2B5EF4-FFF2-40B4-BE49-F238E27FC236}">
                  <a16:creationId xmlns:a16="http://schemas.microsoft.com/office/drawing/2014/main" id="{A20DD7B8-2CC5-40BB-AA29-0D75857B86BF}"/>
                </a:ext>
              </a:extLst>
            </p:cNvPr>
            <p:cNvSpPr txBox="1"/>
            <p:nvPr/>
          </p:nvSpPr>
          <p:spPr>
            <a:xfrm>
              <a:off x="6018986"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Real time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dashboard and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alerting for supervisors</a:t>
              </a:r>
            </a:p>
          </p:txBody>
        </p:sp>
        <p:cxnSp>
          <p:nvCxnSpPr>
            <p:cNvPr id="65" name="Straight Connector 64">
              <a:extLst>
                <a:ext uri="{FF2B5EF4-FFF2-40B4-BE49-F238E27FC236}">
                  <a16:creationId xmlns:a16="http://schemas.microsoft.com/office/drawing/2014/main" id="{8C5FD5AF-DBE4-4DE6-8DB2-A779C28613E0}"/>
                </a:ext>
              </a:extLst>
            </p:cNvPr>
            <p:cNvCxnSpPr>
              <a:cxnSpLocks/>
            </p:cNvCxnSpPr>
            <p:nvPr/>
          </p:nvCxnSpPr>
          <p:spPr>
            <a:xfrm>
              <a:off x="644977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212C58AD-86AD-4D14-BD4D-CA4E3686AEF2}"/>
                </a:ext>
              </a:extLst>
            </p:cNvPr>
            <p:cNvGrpSpPr/>
            <p:nvPr/>
          </p:nvGrpSpPr>
          <p:grpSpPr>
            <a:xfrm>
              <a:off x="6393905" y="1774177"/>
              <a:ext cx="582362" cy="550629"/>
              <a:chOff x="6393905" y="1820243"/>
              <a:chExt cx="582362" cy="550629"/>
            </a:xfrm>
          </p:grpSpPr>
          <p:grpSp>
            <p:nvGrpSpPr>
              <p:cNvPr id="10" name="Group 9">
                <a:extLst>
                  <a:ext uri="{FF2B5EF4-FFF2-40B4-BE49-F238E27FC236}">
                    <a16:creationId xmlns:a16="http://schemas.microsoft.com/office/drawing/2014/main" id="{B55CCB8F-9080-45E4-ACEC-36218B52139A}"/>
                  </a:ext>
                </a:extLst>
              </p:cNvPr>
              <p:cNvGrpSpPr/>
              <p:nvPr/>
            </p:nvGrpSpPr>
            <p:grpSpPr>
              <a:xfrm>
                <a:off x="6544015" y="1944457"/>
                <a:ext cx="280327" cy="395869"/>
                <a:chOff x="3881742" y="333572"/>
                <a:chExt cx="280327" cy="395869"/>
              </a:xfrm>
            </p:grpSpPr>
            <p:sp>
              <p:nvSpPr>
                <p:cNvPr id="172" name="Freeform: Shape 171">
                  <a:extLst>
                    <a:ext uri="{FF2B5EF4-FFF2-40B4-BE49-F238E27FC236}">
                      <a16:creationId xmlns:a16="http://schemas.microsoft.com/office/drawing/2014/main" id="{EF87047D-DB81-440D-9C89-4D3BBA0A2E56}"/>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40C1F336-3AF3-4983-87B9-5FD1E42ACA4A}"/>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C151C575-F274-4A62-90B5-56962D5BDCD9}"/>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5742CD41-A703-49C0-804A-70F467DC0D3F}"/>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44B1EBDC-8585-4797-85D2-26BECD0D89DE}"/>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875DC0BA-14D5-4497-9A54-859002462686}"/>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ACC811AA-3E5C-4DB6-9D72-1C588013C542}"/>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80" name="Arc 179">
                <a:extLst>
                  <a:ext uri="{FF2B5EF4-FFF2-40B4-BE49-F238E27FC236}">
                    <a16:creationId xmlns:a16="http://schemas.microsoft.com/office/drawing/2014/main" id="{F6473820-5C9F-43A4-8DB7-7371A72A48D1}"/>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258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3B3B43-7580-5D41-9297-815597A7652F}"/>
              </a:ext>
            </a:extLst>
          </p:cNvPr>
          <p:cNvSpPr txBox="1">
            <a:spLocks/>
          </p:cNvSpPr>
          <p:nvPr/>
        </p:nvSpPr>
        <p:spPr>
          <a:xfrm>
            <a:off x="5672265" y="1769352"/>
            <a:ext cx="3159562"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Intuit wanted to optimize its end-to-end live agent experience to ensure the best possible service for its customers</a:t>
            </a:r>
          </a:p>
        </p:txBody>
      </p:sp>
      <p:sp>
        <p:nvSpPr>
          <p:cNvPr id="6" name="Content Placeholder 2">
            <a:extLst>
              <a:ext uri="{FF2B5EF4-FFF2-40B4-BE49-F238E27FC236}">
                <a16:creationId xmlns:a16="http://schemas.microsoft.com/office/drawing/2014/main" id="{52DD53BE-E667-6542-A327-95067DF6387E}"/>
              </a:ext>
            </a:extLst>
          </p:cNvPr>
          <p:cNvSpPr txBox="1">
            <a:spLocks/>
          </p:cNvSpPr>
          <p:nvPr/>
        </p:nvSpPr>
        <p:spPr>
          <a:xfrm>
            <a:off x="5672265" y="3135114"/>
            <a:ext cx="3255469"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Using Contact Lens for Amazon Connect (powered by ML), Intuit is automating call categorization to monitor customer experience and regulatory compliance during calls</a:t>
            </a:r>
          </a:p>
        </p:txBody>
      </p:sp>
      <p:sp>
        <p:nvSpPr>
          <p:cNvPr id="7" name="Rectangle 6">
            <a:extLst>
              <a:ext uri="{FF2B5EF4-FFF2-40B4-BE49-F238E27FC236}">
                <a16:creationId xmlns:a16="http://schemas.microsoft.com/office/drawing/2014/main" id="{B44F2314-39B7-2D47-B11E-7407D548CC13}"/>
              </a:ext>
            </a:extLst>
          </p:cNvPr>
          <p:cNvSpPr/>
          <p:nvPr/>
        </p:nvSpPr>
        <p:spPr>
          <a:xfrm>
            <a:off x="498192" y="2392113"/>
            <a:ext cx="3362384" cy="2058256"/>
          </a:xfrm>
          <a:prstGeom prst="rect">
            <a:avLst/>
          </a:prstGeom>
        </p:spPr>
        <p:txBody>
          <a:bodyPr wrap="square">
            <a:spAutoFit/>
          </a:bodyPr>
          <a:lstStyle/>
          <a:p>
            <a:pPr>
              <a:lnSpc>
                <a:spcPct val="110000"/>
              </a:lnSpc>
            </a:pPr>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“With Contact Lens for Amazon Connect, we’re able to quickly understand our customers’ needs, and use those insights to create new machine learning models and solutions that best serve our customers.”</a:t>
            </a:r>
          </a:p>
          <a:p>
            <a:endParaRPr lang="en-US" sz="125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endParaRPr lang="en-US" sz="1250" dirty="0">
              <a:latin typeface="Amazon Ember Thin" panose="020B0303020204020204" pitchFamily="34" charset="0"/>
              <a:ea typeface="Amazon Ember Thin" panose="020B0303020204020204" pitchFamily="34" charset="0"/>
              <a:cs typeface="Amazon Ember Thin" panose="020B0303020204020204" pitchFamily="34" charset="0"/>
            </a:endParaRP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Ashok Srivastava</a:t>
            </a: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Chief Data Officer, Intuit</a:t>
            </a:r>
          </a:p>
          <a:p>
            <a:endParaRPr lang="en-US" sz="900" dirty="0">
              <a:solidFill>
                <a:schemeClr val="bg1">
                  <a:lumMod val="85000"/>
                </a:schemeClr>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0" name="Picture 9">
            <a:extLst>
              <a:ext uri="{FF2B5EF4-FFF2-40B4-BE49-F238E27FC236}">
                <a16:creationId xmlns:a16="http://schemas.microsoft.com/office/drawing/2014/main" id="{661EBEC7-B1A8-364A-827F-AE0FAF4393F4}"/>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4783216" y="1770154"/>
            <a:ext cx="754381" cy="535231"/>
          </a:xfrm>
          <a:prstGeom prst="rect">
            <a:avLst/>
          </a:prstGeom>
        </p:spPr>
      </p:pic>
      <p:sp>
        <p:nvSpPr>
          <p:cNvPr id="11" name="Title 1">
            <a:extLst>
              <a:ext uri="{FF2B5EF4-FFF2-40B4-BE49-F238E27FC236}">
                <a16:creationId xmlns:a16="http://schemas.microsoft.com/office/drawing/2014/main" id="{1FC509AB-8507-6E47-8BDD-B1E849143727}"/>
              </a:ext>
            </a:extLst>
          </p:cNvPr>
          <p:cNvSpPr>
            <a:spLocks noGrp="1"/>
          </p:cNvSpPr>
          <p:nvPr>
            <p:ph type="title"/>
          </p:nvPr>
        </p:nvSpPr>
        <p:spPr/>
        <p:txBody>
          <a:bodyPr/>
          <a:lstStyle/>
          <a:p>
            <a:r>
              <a:rPr lang="en-US" b="0" dirty="0">
                <a:latin typeface="Amazon Ember Thin" panose="020B0303020204020204" pitchFamily="34" charset="0"/>
                <a:ea typeface="Amazon Ember Thin" panose="020B0303020204020204" pitchFamily="34" charset="0"/>
                <a:cs typeface="Amazon Ember Thin" panose="020B0303020204020204" pitchFamily="34" charset="0"/>
              </a:rPr>
              <a:t>Intuit uses Contact Lens for Amazon Connect to address customer issues in real time</a:t>
            </a:r>
          </a:p>
        </p:txBody>
      </p:sp>
      <p:pic>
        <p:nvPicPr>
          <p:cNvPr id="13" name="Graphic 24">
            <a:extLst>
              <a:ext uri="{FF2B5EF4-FFF2-40B4-BE49-F238E27FC236}">
                <a16:creationId xmlns:a16="http://schemas.microsoft.com/office/drawing/2014/main" id="{2F5CEAA1-FCBF-CB4E-8AC4-3C1956FCA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420" y="3221069"/>
            <a:ext cx="431973" cy="431973"/>
          </a:xfrm>
          <a:prstGeom prst="rect">
            <a:avLst/>
          </a:prstGeom>
        </p:spPr>
      </p:pic>
      <p:sp>
        <p:nvSpPr>
          <p:cNvPr id="14" name="TextBox 13">
            <a:extLst>
              <a:ext uri="{FF2B5EF4-FFF2-40B4-BE49-F238E27FC236}">
                <a16:creationId xmlns:a16="http://schemas.microsoft.com/office/drawing/2014/main" id="{5F3C19AB-3CBD-044E-8CC3-DB542441A6A7}"/>
              </a:ext>
            </a:extLst>
          </p:cNvPr>
          <p:cNvSpPr txBox="1"/>
          <p:nvPr/>
        </p:nvSpPr>
        <p:spPr>
          <a:xfrm>
            <a:off x="4572040" y="3669711"/>
            <a:ext cx="1158288" cy="438582"/>
          </a:xfrm>
          <a:prstGeom prst="rect">
            <a:avLst/>
          </a:prstGeom>
          <a:noFill/>
        </p:spPr>
        <p:txBody>
          <a:bodyPr wrap="square" rtlCol="0">
            <a:spAutoFit/>
          </a:bodyPr>
          <a:lstStyle/>
          <a:p>
            <a:pPr algn="ctr"/>
            <a:r>
              <a:rPr lang="en-US" sz="1125" dirty="0">
                <a:latin typeface="Amazon Ember Thin" panose="020B0303020204020204" pitchFamily="34" charset="0"/>
                <a:ea typeface="Amazon Ember Thin" panose="020B0303020204020204" pitchFamily="34" charset="0"/>
                <a:cs typeface="Amazon Ember Thin" panose="020B0303020204020204" pitchFamily="34" charset="0"/>
              </a:rPr>
              <a:t>Amazon Connect</a:t>
            </a:r>
          </a:p>
        </p:txBody>
      </p:sp>
      <p:pic>
        <p:nvPicPr>
          <p:cNvPr id="15" name="Picture 14">
            <a:extLst>
              <a:ext uri="{FF2B5EF4-FFF2-40B4-BE49-F238E27FC236}">
                <a16:creationId xmlns:a16="http://schemas.microsoft.com/office/drawing/2014/main" id="{66AE743D-94B2-3B4B-A26C-3D42E7B2B3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678" y="1457100"/>
            <a:ext cx="2135053" cy="624503"/>
          </a:xfrm>
          <a:prstGeom prst="rect">
            <a:avLst/>
          </a:prstGeom>
        </p:spPr>
      </p:pic>
      <p:cxnSp>
        <p:nvCxnSpPr>
          <p:cNvPr id="16" name="Straight Connector 15">
            <a:extLst>
              <a:ext uri="{FF2B5EF4-FFF2-40B4-BE49-F238E27FC236}">
                <a16:creationId xmlns:a16="http://schemas.microsoft.com/office/drawing/2014/main" id="{3F6AA35E-50A6-D844-BB14-02EEA05C0A5C}"/>
              </a:ext>
            </a:extLst>
          </p:cNvPr>
          <p:cNvCxnSpPr>
            <a:cxnSpLocks/>
          </p:cNvCxnSpPr>
          <p:nvPr/>
        </p:nvCxnSpPr>
        <p:spPr>
          <a:xfrm flipV="1">
            <a:off x="420959" y="4344224"/>
            <a:ext cx="3522106" cy="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F21D266-4E80-5446-BA01-74CD63EA3FF8}"/>
              </a:ext>
            </a:extLst>
          </p:cNvPr>
          <p:cNvCxnSpPr>
            <a:cxnSpLocks/>
          </p:cNvCxnSpPr>
          <p:nvPr/>
        </p:nvCxnSpPr>
        <p:spPr>
          <a:xfrm>
            <a:off x="5160407" y="2662199"/>
            <a:ext cx="0" cy="249020"/>
          </a:xfrm>
          <a:prstGeom prst="straightConnector1">
            <a:avLst/>
          </a:prstGeom>
          <a:ln w="22225" cap="flat" cmpd="sng" algn="ctr">
            <a:solidFill>
              <a:schemeClr val="tx1"/>
            </a:solidFill>
            <a:prstDash val="solid"/>
            <a:miter lim="800000"/>
            <a:headEnd type="none" w="sm"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7657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Find More Fraud Faster with Amazon Fraud Detector</a:t>
            </a:r>
          </a:p>
        </p:txBody>
      </p:sp>
      <p:sp>
        <p:nvSpPr>
          <p:cNvPr id="81" name="Rectangle 80">
            <a:extLst>
              <a:ext uri="{FF2B5EF4-FFF2-40B4-BE49-F238E27FC236}">
                <a16:creationId xmlns:a16="http://schemas.microsoft.com/office/drawing/2014/main" id="{CC0EC34F-95F7-4920-B778-FD48EBFB4864}"/>
              </a:ext>
            </a:extLst>
          </p:cNvPr>
          <p:cNvSpPr/>
          <p:nvPr/>
        </p:nvSpPr>
        <p:spPr>
          <a:xfrm>
            <a:off x="6043203"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r>
              <a:rPr lang="en-US" sz="1600" dirty="0"/>
              <a:t>Lower TCO, faster TTV</a:t>
            </a:r>
          </a:p>
        </p:txBody>
      </p:sp>
      <p:sp>
        <p:nvSpPr>
          <p:cNvPr id="83" name="Rectangle 82">
            <a:extLst>
              <a:ext uri="{FF2B5EF4-FFF2-40B4-BE49-F238E27FC236}">
                <a16:creationId xmlns:a16="http://schemas.microsoft.com/office/drawing/2014/main" id="{CC0EC34F-95F7-4920-B778-FD48EBFB4864}"/>
              </a:ext>
            </a:extLst>
          </p:cNvPr>
          <p:cNvSpPr/>
          <p:nvPr/>
        </p:nvSpPr>
        <p:spPr>
          <a:xfrm>
            <a:off x="3250201"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Fraud staff self-service to address threats faster</a:t>
            </a:r>
          </a:p>
        </p:txBody>
      </p:sp>
      <p:grpSp>
        <p:nvGrpSpPr>
          <p:cNvPr id="4" name="Group 3"/>
          <p:cNvGrpSpPr/>
          <p:nvPr/>
        </p:nvGrpSpPr>
        <p:grpSpPr>
          <a:xfrm>
            <a:off x="457200" y="825380"/>
            <a:ext cx="2651760" cy="1828800"/>
            <a:chOff x="457200" y="825380"/>
            <a:chExt cx="2651760" cy="1828800"/>
          </a:xfrm>
        </p:grpSpPr>
        <p:sp>
          <p:nvSpPr>
            <p:cNvPr id="15" name="Rectangle 14">
              <a:extLst>
                <a:ext uri="{FF2B5EF4-FFF2-40B4-BE49-F238E27FC236}">
                  <a16:creationId xmlns:a16="http://schemas.microsoft.com/office/drawing/2014/main" id="{CC0EC34F-95F7-4920-B778-FD48EBFB4864}"/>
                </a:ext>
              </a:extLst>
            </p:cNvPr>
            <p:cNvSpPr/>
            <p:nvPr/>
          </p:nvSpPr>
          <p:spPr>
            <a:xfrm>
              <a:off x="457200"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Enhance fraud detection with ML</a:t>
              </a:r>
            </a:p>
          </p:txBody>
        </p:sp>
        <p:grpSp>
          <p:nvGrpSpPr>
            <p:cNvPr id="3" name="Group 2"/>
            <p:cNvGrpSpPr/>
            <p:nvPr/>
          </p:nvGrpSpPr>
          <p:grpSpPr>
            <a:xfrm>
              <a:off x="1912860" y="1164854"/>
              <a:ext cx="991560" cy="1149853"/>
              <a:chOff x="1912860" y="1146628"/>
              <a:chExt cx="991560" cy="1149853"/>
            </a:xfrm>
          </p:grpSpPr>
          <p:grpSp>
            <p:nvGrpSpPr>
              <p:cNvPr id="84" name="Group 83"/>
              <p:cNvGrpSpPr/>
              <p:nvPr/>
            </p:nvGrpSpPr>
            <p:grpSpPr>
              <a:xfrm>
                <a:off x="1912860" y="1146628"/>
                <a:ext cx="991560" cy="1149853"/>
                <a:chOff x="4058177" y="2081710"/>
                <a:chExt cx="884265" cy="1025430"/>
              </a:xfrm>
            </p:grpSpPr>
            <p:grpSp>
              <p:nvGrpSpPr>
                <p:cNvPr id="86" name="Group 85"/>
                <p:cNvGrpSpPr/>
                <p:nvPr/>
              </p:nvGrpSpPr>
              <p:grpSpPr>
                <a:xfrm>
                  <a:off x="4058177" y="2081710"/>
                  <a:ext cx="884265" cy="1025430"/>
                  <a:chOff x="4058177" y="2081710"/>
                  <a:chExt cx="884265" cy="1025430"/>
                </a:xfrm>
              </p:grpSpPr>
              <p:sp>
                <p:nvSpPr>
                  <p:cNvPr id="128" name="Rectangle 3">
                    <a:extLst>
                      <a:ext uri="{FF2B5EF4-FFF2-40B4-BE49-F238E27FC236}">
                        <a16:creationId xmlns:a16="http://schemas.microsoft.com/office/drawing/2014/main" id="{58A5792E-55A1-4E19-ABE1-576A417BAE2F}"/>
                      </a:ext>
                    </a:extLst>
                  </p:cNvPr>
                  <p:cNvSpPr/>
                  <p:nvPr/>
                </p:nvSpPr>
                <p:spPr>
                  <a:xfrm>
                    <a:off x="4058215"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29" name="Rectangle 3">
                    <a:extLst>
                      <a:ext uri="{FF2B5EF4-FFF2-40B4-BE49-F238E27FC236}">
                        <a16:creationId xmlns:a16="http://schemas.microsoft.com/office/drawing/2014/main" id="{5FBFCA43-7644-4EAC-908A-55C488B5EC4A}"/>
                      </a:ext>
                    </a:extLst>
                  </p:cNvPr>
                  <p:cNvSpPr/>
                  <p:nvPr/>
                </p:nvSpPr>
                <p:spPr>
                  <a:xfrm flipH="1">
                    <a:off x="4496068"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30" name="Diamond 129">
                    <a:extLst>
                      <a:ext uri="{FF2B5EF4-FFF2-40B4-BE49-F238E27FC236}">
                        <a16:creationId xmlns:a16="http://schemas.microsoft.com/office/drawing/2014/main" id="{87CD0145-60A5-4B77-894B-282CFE543B00}"/>
                      </a:ext>
                    </a:extLst>
                  </p:cNvPr>
                  <p:cNvSpPr/>
                  <p:nvPr/>
                </p:nvSpPr>
                <p:spPr>
                  <a:xfrm>
                    <a:off x="4058177" y="2081710"/>
                    <a:ext cx="884265" cy="525420"/>
                  </a:xfrm>
                  <a:prstGeom prst="diamond">
                    <a:avLst/>
                  </a:pr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grpSp>
            <p:grpSp>
              <p:nvGrpSpPr>
                <p:cNvPr id="87" name="Group 86"/>
                <p:cNvGrpSpPr/>
                <p:nvPr/>
              </p:nvGrpSpPr>
              <p:grpSpPr>
                <a:xfrm>
                  <a:off x="4235397" y="2348655"/>
                  <a:ext cx="529825" cy="491541"/>
                  <a:chOff x="4231155" y="2361359"/>
                  <a:chExt cx="529825" cy="491541"/>
                </a:xfrm>
              </p:grpSpPr>
              <p:sp>
                <p:nvSpPr>
                  <p:cNvPr id="88" name="Rectangle 87"/>
                  <p:cNvSpPr/>
                  <p:nvPr/>
                </p:nvSpPr>
                <p:spPr>
                  <a:xfrm>
                    <a:off x="4324824" y="2415204"/>
                    <a:ext cx="216693" cy="273493"/>
                  </a:xfrm>
                  <a:prstGeom prst="rect">
                    <a:avLst/>
                  </a:prstGeom>
                  <a:solidFill>
                    <a:srgbClr val="2C374A"/>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9" name="Group 4">
                    <a:extLst>
                      <a:ext uri="{FF2B5EF4-FFF2-40B4-BE49-F238E27FC236}">
                        <a16:creationId xmlns:a16="http://schemas.microsoft.com/office/drawing/2014/main" id="{1FD46C4D-6E51-7E4B-825F-3D9BAAFE3246}"/>
                      </a:ext>
                    </a:extLst>
                  </p:cNvPr>
                  <p:cNvGrpSpPr>
                    <a:grpSpLocks noChangeAspect="1"/>
                  </p:cNvGrpSpPr>
                  <p:nvPr/>
                </p:nvGrpSpPr>
                <p:grpSpPr bwMode="auto">
                  <a:xfrm>
                    <a:off x="4231155" y="2361359"/>
                    <a:ext cx="529825" cy="491541"/>
                    <a:chOff x="1803" y="564"/>
                    <a:chExt cx="1204" cy="1117"/>
                  </a:xfrm>
                  <a:solidFill>
                    <a:srgbClr val="2C374A"/>
                  </a:solidFill>
                </p:grpSpPr>
                <p:sp>
                  <p:nvSpPr>
                    <p:cNvPr id="90" name="Freeform 5">
                      <a:extLst>
                        <a:ext uri="{FF2B5EF4-FFF2-40B4-BE49-F238E27FC236}">
                          <a16:creationId xmlns:a16="http://schemas.microsoft.com/office/drawing/2014/main" id="{1785826D-FE02-744A-9B5E-893047C42EF7}"/>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1" name="Freeform 6">
                      <a:extLst>
                        <a:ext uri="{FF2B5EF4-FFF2-40B4-BE49-F238E27FC236}">
                          <a16:creationId xmlns:a16="http://schemas.microsoft.com/office/drawing/2014/main" id="{C8A31794-2010-B242-9C14-E728367A1FD6}"/>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2" name="Freeform 7">
                      <a:extLst>
                        <a:ext uri="{FF2B5EF4-FFF2-40B4-BE49-F238E27FC236}">
                          <a16:creationId xmlns:a16="http://schemas.microsoft.com/office/drawing/2014/main" id="{71904327-CE7B-6544-A474-CB68412085C9}"/>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3" name="Freeform 8">
                      <a:extLst>
                        <a:ext uri="{FF2B5EF4-FFF2-40B4-BE49-F238E27FC236}">
                          <a16:creationId xmlns:a16="http://schemas.microsoft.com/office/drawing/2014/main" id="{06BC4D6B-E36A-EE45-8260-FBD18128C687}"/>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4" name="Line 9">
                      <a:extLst>
                        <a:ext uri="{FF2B5EF4-FFF2-40B4-BE49-F238E27FC236}">
                          <a16:creationId xmlns:a16="http://schemas.microsoft.com/office/drawing/2014/main" id="{98F8893B-D961-9745-96D3-0E9FAFA7BBF1}"/>
                        </a:ext>
                      </a:extLst>
                    </p:cNvPr>
                    <p:cNvSpPr>
                      <a:spLocks noChangeShapeType="1"/>
                    </p:cNvSpPr>
                    <p:nvPr/>
                  </p:nvSpPr>
                  <p:spPr bwMode="auto">
                    <a:xfrm flipV="1">
                      <a:off x="2110" y="1541"/>
                      <a:ext cx="179" cy="10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5" name="Freeform 10">
                      <a:extLst>
                        <a:ext uri="{FF2B5EF4-FFF2-40B4-BE49-F238E27FC236}">
                          <a16:creationId xmlns:a16="http://schemas.microsoft.com/office/drawing/2014/main" id="{3E019EA7-CDAE-E345-A493-30DF30569A48}"/>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6" name="Freeform 11">
                      <a:extLst>
                        <a:ext uri="{FF2B5EF4-FFF2-40B4-BE49-F238E27FC236}">
                          <a16:creationId xmlns:a16="http://schemas.microsoft.com/office/drawing/2014/main" id="{63A94C4F-9EAC-D147-9EBC-47480359A7FC}"/>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7" name="Freeform 12">
                      <a:extLst>
                        <a:ext uri="{FF2B5EF4-FFF2-40B4-BE49-F238E27FC236}">
                          <a16:creationId xmlns:a16="http://schemas.microsoft.com/office/drawing/2014/main" id="{34CCB075-B2D4-CC4B-94F5-1D4DF886EA47}"/>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8" name="Line 13">
                      <a:extLst>
                        <a:ext uri="{FF2B5EF4-FFF2-40B4-BE49-F238E27FC236}">
                          <a16:creationId xmlns:a16="http://schemas.microsoft.com/office/drawing/2014/main" id="{C3143A86-5E3A-A543-BFD9-DE6AD693FDB6}"/>
                        </a:ext>
                      </a:extLst>
                    </p:cNvPr>
                    <p:cNvSpPr>
                      <a:spLocks noChangeShapeType="1"/>
                    </p:cNvSpPr>
                    <p:nvPr/>
                  </p:nvSpPr>
                  <p:spPr bwMode="auto">
                    <a:xfrm>
                      <a:off x="2103" y="650"/>
                      <a:ext cx="0" cy="238"/>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9" name="Line 14">
                      <a:extLst>
                        <a:ext uri="{FF2B5EF4-FFF2-40B4-BE49-F238E27FC236}">
                          <a16:creationId xmlns:a16="http://schemas.microsoft.com/office/drawing/2014/main" id="{17A32C5E-0930-A346-9F2F-94D3D5A0487D}"/>
                        </a:ext>
                      </a:extLst>
                    </p:cNvPr>
                    <p:cNvSpPr>
                      <a:spLocks noChangeShapeType="1"/>
                    </p:cNvSpPr>
                    <p:nvPr/>
                  </p:nvSpPr>
                  <p:spPr bwMode="auto">
                    <a:xfrm flipH="1">
                      <a:off x="2598" y="828"/>
                      <a:ext cx="244"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0" name="Line 15">
                      <a:extLst>
                        <a:ext uri="{FF2B5EF4-FFF2-40B4-BE49-F238E27FC236}">
                          <a16:creationId xmlns:a16="http://schemas.microsoft.com/office/drawing/2014/main" id="{FB74B368-E94D-3346-8EE9-A476BEBA122C}"/>
                        </a:ext>
                      </a:extLst>
                    </p:cNvPr>
                    <p:cNvSpPr>
                      <a:spLocks noChangeShapeType="1"/>
                    </p:cNvSpPr>
                    <p:nvPr/>
                  </p:nvSpPr>
                  <p:spPr bwMode="auto">
                    <a:xfrm flipH="1" flipV="1">
                      <a:off x="2790" y="1191"/>
                      <a:ext cx="167" cy="113"/>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1" name="Line 16">
                      <a:extLst>
                        <a:ext uri="{FF2B5EF4-FFF2-40B4-BE49-F238E27FC236}">
                          <a16:creationId xmlns:a16="http://schemas.microsoft.com/office/drawing/2014/main" id="{71F302DC-68E2-0A4F-B762-AA242054FCB2}"/>
                        </a:ext>
                      </a:extLst>
                    </p:cNvPr>
                    <p:cNvSpPr>
                      <a:spLocks noChangeShapeType="1"/>
                    </p:cNvSpPr>
                    <p:nvPr/>
                  </p:nvSpPr>
                  <p:spPr bwMode="auto">
                    <a:xfrm>
                      <a:off x="2427" y="1451"/>
                      <a:ext cx="171" cy="0"/>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2" name="Line 17">
                      <a:extLst>
                        <a:ext uri="{FF2B5EF4-FFF2-40B4-BE49-F238E27FC236}">
                          <a16:creationId xmlns:a16="http://schemas.microsoft.com/office/drawing/2014/main" id="{DEEB7B57-1AC7-EB47-990D-40B306E3DEFB}"/>
                        </a:ext>
                      </a:extLst>
                    </p:cNvPr>
                    <p:cNvSpPr>
                      <a:spLocks noChangeShapeType="1"/>
                    </p:cNvSpPr>
                    <p:nvPr/>
                  </p:nvSpPr>
                  <p:spPr bwMode="auto">
                    <a:xfrm flipH="1">
                      <a:off x="1809" y="1070"/>
                      <a:ext cx="167" cy="82"/>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3" name="Line 18">
                      <a:extLst>
                        <a:ext uri="{FF2B5EF4-FFF2-40B4-BE49-F238E27FC236}">
                          <a16:creationId xmlns:a16="http://schemas.microsoft.com/office/drawing/2014/main" id="{499CB2FC-814B-1745-8E93-63DF2CD4176C}"/>
                        </a:ext>
                      </a:extLst>
                    </p:cNvPr>
                    <p:cNvSpPr>
                      <a:spLocks noChangeShapeType="1"/>
                    </p:cNvSpPr>
                    <p:nvPr/>
                  </p:nvSpPr>
                  <p:spPr bwMode="auto">
                    <a:xfrm flipH="1">
                      <a:off x="1803" y="1070"/>
                      <a:ext cx="173" cy="8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4" name="Line 19">
                      <a:extLst>
                        <a:ext uri="{FF2B5EF4-FFF2-40B4-BE49-F238E27FC236}">
                          <a16:creationId xmlns:a16="http://schemas.microsoft.com/office/drawing/2014/main" id="{2083C9A4-4D3B-1940-B93E-73BD90AE68C2}"/>
                        </a:ext>
                      </a:extLst>
                    </p:cNvPr>
                    <p:cNvSpPr>
                      <a:spLocks noChangeShapeType="1"/>
                    </p:cNvSpPr>
                    <p:nvPr/>
                  </p:nvSpPr>
                  <p:spPr bwMode="auto">
                    <a:xfrm>
                      <a:off x="2108" y="1012"/>
                      <a:ext cx="0" cy="14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5" name="Line 20">
                      <a:extLst>
                        <a:ext uri="{FF2B5EF4-FFF2-40B4-BE49-F238E27FC236}">
                          <a16:creationId xmlns:a16="http://schemas.microsoft.com/office/drawing/2014/main" id="{E42190E5-69CE-1548-85EB-C925FC71824D}"/>
                        </a:ext>
                      </a:extLst>
                    </p:cNvPr>
                    <p:cNvSpPr>
                      <a:spLocks noChangeShapeType="1"/>
                    </p:cNvSpPr>
                    <p:nvPr/>
                  </p:nvSpPr>
                  <p:spPr bwMode="auto">
                    <a:xfrm>
                      <a:off x="2103" y="639"/>
                      <a:ext cx="0" cy="249"/>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6" name="Line 21">
                      <a:extLst>
                        <a:ext uri="{FF2B5EF4-FFF2-40B4-BE49-F238E27FC236}">
                          <a16:creationId xmlns:a16="http://schemas.microsoft.com/office/drawing/2014/main" id="{2F375F85-F583-1C4A-A0DF-469C3DC224D3}"/>
                        </a:ext>
                      </a:extLst>
                    </p:cNvPr>
                    <p:cNvSpPr>
                      <a:spLocks noChangeShapeType="1"/>
                    </p:cNvSpPr>
                    <p:nvPr/>
                  </p:nvSpPr>
                  <p:spPr bwMode="auto">
                    <a:xfrm>
                      <a:off x="2412" y="1451"/>
                      <a:ext cx="186"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7" name="Oval 106">
                      <a:extLst>
                        <a:ext uri="{FF2B5EF4-FFF2-40B4-BE49-F238E27FC236}">
                          <a16:creationId xmlns:a16="http://schemas.microsoft.com/office/drawing/2014/main" id="{EBA199B3-828C-F34D-93C3-0ECEF6E5BC8E}"/>
                        </a:ext>
                      </a:extLst>
                    </p:cNvPr>
                    <p:cNvSpPr>
                      <a:spLocks noChangeArrowheads="1"/>
                    </p:cNvSpPr>
                    <p:nvPr/>
                  </p:nvSpPr>
                  <p:spPr bwMode="auto">
                    <a:xfrm>
                      <a:off x="2745" y="1140"/>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17" name="Oval 116">
                      <a:extLst>
                        <a:ext uri="{FF2B5EF4-FFF2-40B4-BE49-F238E27FC236}">
                          <a16:creationId xmlns:a16="http://schemas.microsoft.com/office/drawing/2014/main" id="{E02FB3BC-4DE1-4F48-8470-1FA259BEFF2C}"/>
                        </a:ext>
                      </a:extLst>
                    </p:cNvPr>
                    <p:cNvSpPr>
                      <a:spLocks noChangeArrowheads="1"/>
                    </p:cNvSpPr>
                    <p:nvPr/>
                  </p:nvSpPr>
                  <p:spPr bwMode="auto">
                    <a:xfrm>
                      <a:off x="2503" y="102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6" name="Oval 125">
                      <a:extLst>
                        <a:ext uri="{FF2B5EF4-FFF2-40B4-BE49-F238E27FC236}">
                          <a16:creationId xmlns:a16="http://schemas.microsoft.com/office/drawing/2014/main" id="{53B3774D-4A11-E043-AFB6-14991AC217BD}"/>
                        </a:ext>
                      </a:extLst>
                    </p:cNvPr>
                    <p:cNvSpPr>
                      <a:spLocks noChangeArrowheads="1"/>
                    </p:cNvSpPr>
                    <p:nvPr/>
                  </p:nvSpPr>
                  <p:spPr bwMode="auto">
                    <a:xfrm>
                      <a:off x="2547" y="776"/>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7" name="Oval 126">
                      <a:extLst>
                        <a:ext uri="{FF2B5EF4-FFF2-40B4-BE49-F238E27FC236}">
                          <a16:creationId xmlns:a16="http://schemas.microsoft.com/office/drawing/2014/main" id="{36ECD930-16F8-B44D-B191-F42DA4465071}"/>
                        </a:ext>
                      </a:extLst>
                    </p:cNvPr>
                    <p:cNvSpPr>
                      <a:spLocks noChangeArrowheads="1"/>
                    </p:cNvSpPr>
                    <p:nvPr/>
                  </p:nvSpPr>
                  <p:spPr bwMode="auto">
                    <a:xfrm>
                      <a:off x="2547" y="139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grpSp>
            </p:grpSp>
          </p:grpSp>
          <p:sp>
            <p:nvSpPr>
              <p:cNvPr id="2" name="Rectangle 1"/>
              <p:cNvSpPr/>
              <p:nvPr/>
            </p:nvSpPr>
            <p:spPr>
              <a:xfrm rot="19517170">
                <a:off x="2167544" y="1456320"/>
                <a:ext cx="73355"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2" name="Rectangle 131"/>
              <p:cNvSpPr/>
              <p:nvPr/>
            </p:nvSpPr>
            <p:spPr>
              <a:xfrm rot="19826006">
                <a:off x="2185581" y="1779553"/>
                <a:ext cx="69664"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grpSp>
        <p:nvGrpSpPr>
          <p:cNvPr id="8" name="Group 7"/>
          <p:cNvGrpSpPr/>
          <p:nvPr/>
        </p:nvGrpSpPr>
        <p:grpSpPr>
          <a:xfrm>
            <a:off x="457199" y="2777052"/>
            <a:ext cx="2651760" cy="1828800"/>
            <a:chOff x="457199" y="2777052"/>
            <a:chExt cx="2651760" cy="1828800"/>
          </a:xfrm>
        </p:grpSpPr>
        <p:sp>
          <p:nvSpPr>
            <p:cNvPr id="62" name="Rectangle 61">
              <a:extLst>
                <a:ext uri="{FF2B5EF4-FFF2-40B4-BE49-F238E27FC236}">
                  <a16:creationId xmlns:a16="http://schemas.microsoft.com/office/drawing/2014/main" id="{CC0EC34F-95F7-4920-B778-FD48EBFB4864}"/>
                </a:ext>
              </a:extLst>
            </p:cNvPr>
            <p:cNvSpPr/>
            <p:nvPr/>
          </p:nvSpPr>
          <p:spPr>
            <a:xfrm>
              <a:off x="457199"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Fewer false positives, manual reviews</a:t>
              </a:r>
            </a:p>
          </p:txBody>
        </p:sp>
        <p:grpSp>
          <p:nvGrpSpPr>
            <p:cNvPr id="119" name="Group 118"/>
            <p:cNvGrpSpPr/>
            <p:nvPr/>
          </p:nvGrpSpPr>
          <p:grpSpPr>
            <a:xfrm>
              <a:off x="1903335" y="3188851"/>
              <a:ext cx="1106485" cy="1005203"/>
              <a:chOff x="893023" y="1381636"/>
              <a:chExt cx="1789906" cy="1626067"/>
            </a:xfrm>
          </p:grpSpPr>
          <p:sp>
            <p:nvSpPr>
              <p:cNvPr id="120" name="Freeform: Shape 96">
                <a:extLst>
                  <a:ext uri="{FF2B5EF4-FFF2-40B4-BE49-F238E27FC236}">
                    <a16:creationId xmlns:a16="http://schemas.microsoft.com/office/drawing/2014/main" id="{28EB8D41-4896-40EA-B642-B1541196F6BF}"/>
                  </a:ext>
                </a:extLst>
              </p:cNvPr>
              <p:cNvSpPr/>
              <p:nvPr/>
            </p:nvSpPr>
            <p:spPr>
              <a:xfrm flipH="1">
                <a:off x="2202318" y="2363523"/>
                <a:ext cx="480611" cy="644180"/>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1" name="Freeform: Shape 97">
                <a:extLst>
                  <a:ext uri="{FF2B5EF4-FFF2-40B4-BE49-F238E27FC236}">
                    <a16:creationId xmlns:a16="http://schemas.microsoft.com/office/drawing/2014/main" id="{ADED8849-6319-4BE6-8A69-B899FAD1139A}"/>
                  </a:ext>
                </a:extLst>
              </p:cNvPr>
              <p:cNvSpPr/>
              <p:nvPr/>
            </p:nvSpPr>
            <p:spPr>
              <a:xfrm flipH="1">
                <a:off x="1546941" y="2145195"/>
                <a:ext cx="480611" cy="846917"/>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2" name="Freeform: Shape 98">
                <a:extLst>
                  <a:ext uri="{FF2B5EF4-FFF2-40B4-BE49-F238E27FC236}">
                    <a16:creationId xmlns:a16="http://schemas.microsoft.com/office/drawing/2014/main" id="{DEFE9D03-4109-4033-959E-B432C82BBD55}"/>
                  </a:ext>
                </a:extLst>
              </p:cNvPr>
              <p:cNvSpPr/>
              <p:nvPr/>
            </p:nvSpPr>
            <p:spPr>
              <a:xfrm flipH="1">
                <a:off x="893023" y="1838430"/>
                <a:ext cx="480611" cy="1151709"/>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grpSp>
            <p:nvGrpSpPr>
              <p:cNvPr id="123" name="Group 122"/>
              <p:cNvGrpSpPr/>
              <p:nvPr/>
            </p:nvGrpSpPr>
            <p:grpSpPr>
              <a:xfrm>
                <a:off x="920692" y="1381636"/>
                <a:ext cx="1762237" cy="781824"/>
                <a:chOff x="920692" y="1381636"/>
                <a:chExt cx="1762237" cy="781824"/>
              </a:xfrm>
            </p:grpSpPr>
            <p:sp>
              <p:nvSpPr>
                <p:cNvPr id="124" name="Freeform: Shape 99">
                  <a:extLst>
                    <a:ext uri="{FF2B5EF4-FFF2-40B4-BE49-F238E27FC236}">
                      <a16:creationId xmlns:a16="http://schemas.microsoft.com/office/drawing/2014/main" id="{F28E982E-2A02-499C-83A7-FA1704087DFD}"/>
                    </a:ext>
                  </a:extLst>
                </p:cNvPr>
                <p:cNvSpPr/>
                <p:nvPr/>
              </p:nvSpPr>
              <p:spPr>
                <a:xfrm flipH="1">
                  <a:off x="920692" y="1381636"/>
                  <a:ext cx="1762237" cy="644180"/>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25400" cap="flat">
                  <a:solidFill>
                    <a:schemeClr val="accent1"/>
                  </a:solidFill>
                  <a:prstDash val="solid"/>
                  <a:round/>
                </a:ln>
              </p:spPr>
              <p:txBody>
                <a:bodyPr rtlCol="0" anchor="ctr"/>
                <a:lstStyle/>
                <a:p>
                  <a:pPr defTabSz="457189"/>
                  <a:endParaRPr lang="en-US" sz="1836">
                    <a:solidFill>
                      <a:srgbClr val="FFFFFF"/>
                    </a:solidFill>
                    <a:latin typeface="Amazon Ember"/>
                  </a:endParaRPr>
                </a:p>
              </p:txBody>
            </p:sp>
            <p:sp>
              <p:nvSpPr>
                <p:cNvPr id="125" name="Freeform: Shape 100">
                  <a:extLst>
                    <a:ext uri="{FF2B5EF4-FFF2-40B4-BE49-F238E27FC236}">
                      <a16:creationId xmlns:a16="http://schemas.microsoft.com/office/drawing/2014/main" id="{D891AC9B-55AF-4572-89A4-F00636EB0748}"/>
                    </a:ext>
                  </a:extLst>
                </p:cNvPr>
                <p:cNvSpPr/>
                <p:nvPr/>
              </p:nvSpPr>
              <p:spPr>
                <a:xfrm>
                  <a:off x="2522728" y="1831609"/>
                  <a:ext cx="160201" cy="331851"/>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defTabSz="457189"/>
                  <a:endParaRPr lang="en-US" sz="1836">
                    <a:solidFill>
                      <a:srgbClr val="FFFFFF"/>
                    </a:solidFill>
                    <a:latin typeface="Amazon Ember"/>
                  </a:endParaRPr>
                </a:p>
              </p:txBody>
            </p:sp>
          </p:grpSp>
        </p:grpSp>
      </p:grpSp>
      <p:grpSp>
        <p:nvGrpSpPr>
          <p:cNvPr id="142" name="Group 141">
            <a:extLst>
              <a:ext uri="{FF2B5EF4-FFF2-40B4-BE49-F238E27FC236}">
                <a16:creationId xmlns:a16="http://schemas.microsoft.com/office/drawing/2014/main" id="{C5B2BA4C-730A-4561-8C93-F302BE7DE864}"/>
              </a:ext>
            </a:extLst>
          </p:cNvPr>
          <p:cNvGrpSpPr/>
          <p:nvPr/>
        </p:nvGrpSpPr>
        <p:grpSpPr>
          <a:xfrm>
            <a:off x="7419975" y="3131689"/>
            <a:ext cx="1193493" cy="1119526"/>
            <a:chOff x="3109775" y="2276763"/>
            <a:chExt cx="1462225" cy="1371600"/>
          </a:xfrm>
        </p:grpSpPr>
        <p:grpSp>
          <p:nvGrpSpPr>
            <p:cNvPr id="143" name="Group 142">
              <a:extLst>
                <a:ext uri="{FF2B5EF4-FFF2-40B4-BE49-F238E27FC236}">
                  <a16:creationId xmlns:a16="http://schemas.microsoft.com/office/drawing/2014/main" id="{4C8A64AB-CE5B-4DA4-8924-D91A2FF83EFD}"/>
                </a:ext>
              </a:extLst>
            </p:cNvPr>
            <p:cNvGrpSpPr>
              <a:grpSpLocks noChangeAspect="1"/>
            </p:cNvGrpSpPr>
            <p:nvPr/>
          </p:nvGrpSpPr>
          <p:grpSpPr>
            <a:xfrm>
              <a:off x="3109775" y="2276763"/>
              <a:ext cx="1377606" cy="1371600"/>
              <a:chOff x="1988616" y="2116627"/>
              <a:chExt cx="482627" cy="480523"/>
            </a:xfrm>
          </p:grpSpPr>
          <p:grpSp>
            <p:nvGrpSpPr>
              <p:cNvPr id="145" name="Group 144">
                <a:extLst>
                  <a:ext uri="{FF2B5EF4-FFF2-40B4-BE49-F238E27FC236}">
                    <a16:creationId xmlns:a16="http://schemas.microsoft.com/office/drawing/2014/main" id="{A73D7148-FFC1-4851-9962-CDB5640622A0}"/>
                  </a:ext>
                </a:extLst>
              </p:cNvPr>
              <p:cNvGrpSpPr/>
              <p:nvPr/>
            </p:nvGrpSpPr>
            <p:grpSpPr>
              <a:xfrm>
                <a:off x="2150439" y="2207649"/>
                <a:ext cx="158980" cy="298479"/>
                <a:chOff x="6315195" y="1859369"/>
                <a:chExt cx="158980" cy="298479"/>
              </a:xfrm>
            </p:grpSpPr>
            <p:sp>
              <p:nvSpPr>
                <p:cNvPr id="147" name="Freeform 10">
                  <a:extLst>
                    <a:ext uri="{FF2B5EF4-FFF2-40B4-BE49-F238E27FC236}">
                      <a16:creationId xmlns:a16="http://schemas.microsoft.com/office/drawing/2014/main" id="{995E349B-C135-403E-81A5-7D74191E2606}"/>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cxnSp>
              <p:nvCxnSpPr>
                <p:cNvPr id="148" name="Straight Connector 147">
                  <a:extLst>
                    <a:ext uri="{FF2B5EF4-FFF2-40B4-BE49-F238E27FC236}">
                      <a16:creationId xmlns:a16="http://schemas.microsoft.com/office/drawing/2014/main" id="{9559755B-5B81-48B4-BF53-0D96B384F5AD}"/>
                    </a:ext>
                  </a:extLst>
                </p:cNvPr>
                <p:cNvCxnSpPr/>
                <p:nvPr/>
              </p:nvCxnSpPr>
              <p:spPr>
                <a:xfrm>
                  <a:off x="6394684" y="1859369"/>
                  <a:ext cx="0" cy="298479"/>
                </a:xfrm>
                <a:prstGeom prst="line">
                  <a:avLst/>
                </a:prstGeom>
                <a:noFill/>
                <a:ln w="38100" cap="rnd">
                  <a:solidFill>
                    <a:schemeClr val="accent1"/>
                  </a:solidFill>
                  <a:prstDash val="solid"/>
                  <a:round/>
                  <a:headEnd/>
                  <a:tailEnd/>
                </a:ln>
              </p:spPr>
            </p:cxnSp>
          </p:grpSp>
          <p:sp>
            <p:nvSpPr>
              <p:cNvPr id="146" name="Freeform 6">
                <a:extLst>
                  <a:ext uri="{FF2B5EF4-FFF2-40B4-BE49-F238E27FC236}">
                    <a16:creationId xmlns:a16="http://schemas.microsoft.com/office/drawing/2014/main" id="{4FA47F2D-C639-43F9-8835-05916A9FBEB2}"/>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sp>
          <p:nvSpPr>
            <p:cNvPr id="144" name="Freeform 6">
              <a:extLst>
                <a:ext uri="{FF2B5EF4-FFF2-40B4-BE49-F238E27FC236}">
                  <a16:creationId xmlns:a16="http://schemas.microsoft.com/office/drawing/2014/main" id="{391AEAE3-F066-4B9A-BFFE-6E99D799B1C2}"/>
                </a:ext>
              </a:extLst>
            </p:cNvPr>
            <p:cNvSpPr>
              <a:spLocks/>
            </p:cNvSpPr>
            <p:nvPr/>
          </p:nvSpPr>
          <p:spPr bwMode="auto">
            <a:xfrm rot="5400000">
              <a:off x="4440208" y="3352440"/>
              <a:ext cx="87862" cy="175722"/>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grpSp>
        <p:nvGrpSpPr>
          <p:cNvPr id="9" name="Group 8"/>
          <p:cNvGrpSpPr/>
          <p:nvPr/>
        </p:nvGrpSpPr>
        <p:grpSpPr>
          <a:xfrm>
            <a:off x="6043204" y="825380"/>
            <a:ext cx="2666673" cy="1828800"/>
            <a:chOff x="6043204" y="825380"/>
            <a:chExt cx="2666673" cy="1828800"/>
          </a:xfrm>
        </p:grpSpPr>
        <p:sp>
          <p:nvSpPr>
            <p:cNvPr id="80" name="Rectangle 79">
              <a:extLst>
                <a:ext uri="{FF2B5EF4-FFF2-40B4-BE49-F238E27FC236}">
                  <a16:creationId xmlns:a16="http://schemas.microsoft.com/office/drawing/2014/main" id="{CC0EC34F-95F7-4920-B778-FD48EBFB4864}"/>
                </a:ext>
              </a:extLst>
            </p:cNvPr>
            <p:cNvSpPr/>
            <p:nvPr/>
          </p:nvSpPr>
          <p:spPr>
            <a:xfrm>
              <a:off x="6043204"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ML boost from Amazon experience, enrichments</a:t>
              </a:r>
            </a:p>
          </p:txBody>
        </p:sp>
        <p:grpSp>
          <p:nvGrpSpPr>
            <p:cNvPr id="133" name="Graphic 236">
              <a:extLst>
                <a:ext uri="{FF2B5EF4-FFF2-40B4-BE49-F238E27FC236}">
                  <a16:creationId xmlns:a16="http://schemas.microsoft.com/office/drawing/2014/main" id="{43D6DA4B-DE68-4AE1-B3D3-2DE9F4BF41B1}"/>
                </a:ext>
              </a:extLst>
            </p:cNvPr>
            <p:cNvGrpSpPr/>
            <p:nvPr/>
          </p:nvGrpSpPr>
          <p:grpSpPr>
            <a:xfrm>
              <a:off x="7419975" y="1094829"/>
              <a:ext cx="1289902" cy="1289902"/>
              <a:chOff x="4629252" y="322847"/>
              <a:chExt cx="643689" cy="643689"/>
            </a:xfrm>
          </p:grpSpPr>
          <p:sp>
            <p:nvSpPr>
              <p:cNvPr id="134" name="Freeform: Shape 71">
                <a:extLst>
                  <a:ext uri="{FF2B5EF4-FFF2-40B4-BE49-F238E27FC236}">
                    <a16:creationId xmlns:a16="http://schemas.microsoft.com/office/drawing/2014/main" id="{7488A94A-A068-4E73-BEBB-57EF1A28623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25400" cap="flat">
                <a:solidFill>
                  <a:schemeClr val="tx2"/>
                </a:solidFill>
                <a:prstDash val="solid"/>
                <a:round/>
              </a:ln>
            </p:spPr>
            <p:txBody>
              <a:bodyPr rtlCol="0" anchor="ctr"/>
              <a:lstStyle/>
              <a:p>
                <a:endParaRPr lang="en-US" sz="1836"/>
              </a:p>
            </p:txBody>
          </p:sp>
          <p:sp>
            <p:nvSpPr>
              <p:cNvPr id="135" name="Freeform: Shape 72">
                <a:extLst>
                  <a:ext uri="{FF2B5EF4-FFF2-40B4-BE49-F238E27FC236}">
                    <a16:creationId xmlns:a16="http://schemas.microsoft.com/office/drawing/2014/main" id="{1BA9038E-205A-4136-924C-C77002D27112}"/>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25400" cap="flat">
                <a:solidFill>
                  <a:schemeClr val="tx2"/>
                </a:solidFill>
                <a:prstDash val="solid"/>
                <a:round/>
              </a:ln>
            </p:spPr>
            <p:txBody>
              <a:bodyPr rtlCol="0" anchor="ctr"/>
              <a:lstStyle/>
              <a:p>
                <a:endParaRPr lang="en-US" sz="1836"/>
              </a:p>
            </p:txBody>
          </p:sp>
          <p:sp>
            <p:nvSpPr>
              <p:cNvPr id="136" name="Freeform: Shape 73">
                <a:extLst>
                  <a:ext uri="{FF2B5EF4-FFF2-40B4-BE49-F238E27FC236}">
                    <a16:creationId xmlns:a16="http://schemas.microsoft.com/office/drawing/2014/main" id="{634CF8CA-D024-4E67-8726-EB9A66E6E17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25400" cap="flat">
                <a:solidFill>
                  <a:schemeClr val="tx2"/>
                </a:solidFill>
                <a:prstDash val="solid"/>
                <a:round/>
              </a:ln>
            </p:spPr>
            <p:txBody>
              <a:bodyPr rtlCol="0" anchor="ctr"/>
              <a:lstStyle/>
              <a:p>
                <a:endParaRPr lang="en-US" sz="1836"/>
              </a:p>
            </p:txBody>
          </p:sp>
          <p:sp>
            <p:nvSpPr>
              <p:cNvPr id="137" name="Freeform: Shape 74">
                <a:extLst>
                  <a:ext uri="{FF2B5EF4-FFF2-40B4-BE49-F238E27FC236}">
                    <a16:creationId xmlns:a16="http://schemas.microsoft.com/office/drawing/2014/main" id="{8661F783-7423-47B4-846A-BADA07BF613B}"/>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25400" cap="flat">
                <a:solidFill>
                  <a:schemeClr val="tx2"/>
                </a:solidFill>
                <a:prstDash val="solid"/>
                <a:round/>
              </a:ln>
            </p:spPr>
            <p:txBody>
              <a:bodyPr rtlCol="0" anchor="ctr"/>
              <a:lstStyle/>
              <a:p>
                <a:endParaRPr lang="en-US" sz="1836"/>
              </a:p>
            </p:txBody>
          </p:sp>
          <p:sp>
            <p:nvSpPr>
              <p:cNvPr id="138" name="Freeform: Shape 75">
                <a:extLst>
                  <a:ext uri="{FF2B5EF4-FFF2-40B4-BE49-F238E27FC236}">
                    <a16:creationId xmlns:a16="http://schemas.microsoft.com/office/drawing/2014/main" id="{F23C6DA5-361D-4388-AB9B-2F5868B60438}"/>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39" name="Freeform: Shape 76">
                <a:extLst>
                  <a:ext uri="{FF2B5EF4-FFF2-40B4-BE49-F238E27FC236}">
                    <a16:creationId xmlns:a16="http://schemas.microsoft.com/office/drawing/2014/main" id="{6A92E40F-B2A2-4602-9C46-04C81167E86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40" name="Freeform: Shape 77">
                <a:extLst>
                  <a:ext uri="{FF2B5EF4-FFF2-40B4-BE49-F238E27FC236}">
                    <a16:creationId xmlns:a16="http://schemas.microsoft.com/office/drawing/2014/main" id="{49FB88CF-4E19-4488-87CC-3105A34CBF3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25400" cap="flat">
                <a:solidFill>
                  <a:schemeClr val="accent1"/>
                </a:solidFill>
                <a:prstDash val="solid"/>
                <a:round/>
              </a:ln>
            </p:spPr>
            <p:txBody>
              <a:bodyPr rtlCol="0" anchor="ctr"/>
              <a:lstStyle/>
              <a:p>
                <a:endParaRPr lang="en-US" sz="1836"/>
              </a:p>
            </p:txBody>
          </p:sp>
          <p:sp>
            <p:nvSpPr>
              <p:cNvPr id="141" name="Freeform: Shape 78">
                <a:extLst>
                  <a:ext uri="{FF2B5EF4-FFF2-40B4-BE49-F238E27FC236}">
                    <a16:creationId xmlns:a16="http://schemas.microsoft.com/office/drawing/2014/main" id="{993D4275-FF2C-4913-9A53-00635CDAB958}"/>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25400" cap="flat">
                <a:solidFill>
                  <a:schemeClr val="tx2"/>
                </a:solidFill>
                <a:prstDash val="solid"/>
                <a:round/>
              </a:ln>
            </p:spPr>
            <p:txBody>
              <a:bodyPr rtlCol="0" anchor="ctr"/>
              <a:lstStyle/>
              <a:p>
                <a:endParaRPr lang="en-US" sz="1836"/>
              </a:p>
            </p:txBody>
          </p:sp>
        </p:grpSp>
      </p:grpSp>
      <p:grpSp>
        <p:nvGrpSpPr>
          <p:cNvPr id="10" name="Group 9"/>
          <p:cNvGrpSpPr/>
          <p:nvPr/>
        </p:nvGrpSpPr>
        <p:grpSpPr>
          <a:xfrm>
            <a:off x="4971929" y="3131689"/>
            <a:ext cx="785094" cy="1096680"/>
            <a:chOff x="4971929" y="3157294"/>
            <a:chExt cx="785094" cy="1096680"/>
          </a:xfrm>
        </p:grpSpPr>
        <p:sp>
          <p:nvSpPr>
            <p:cNvPr id="149" name="Oval 148">
              <a:extLst>
                <a:ext uri="{FF2B5EF4-FFF2-40B4-BE49-F238E27FC236}">
                  <a16:creationId xmlns:a16="http://schemas.microsoft.com/office/drawing/2014/main" id="{456D064D-540D-2247-A1E8-DD5C023E513B}"/>
                </a:ext>
              </a:extLst>
            </p:cNvPr>
            <p:cNvSpPr/>
            <p:nvPr/>
          </p:nvSpPr>
          <p:spPr>
            <a:xfrm>
              <a:off x="4982510" y="3157294"/>
              <a:ext cx="394409" cy="372919"/>
            </a:xfrm>
            <a:prstGeom prst="ellipse">
              <a:avLst/>
            </a:prstGeom>
            <a:solidFill>
              <a:srgbClr val="2C374A"/>
            </a:solidFill>
            <a:ln w="38100" cap="rnd" cmpd="sng" algn="ctr">
              <a:solidFill>
                <a:schemeClr val="accent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dirty="0">
                <a:solidFill>
                  <a:srgbClr val="FFFFFF"/>
                </a:solidFill>
              </a:endParaRPr>
            </a:p>
          </p:txBody>
        </p:sp>
        <p:sp>
          <p:nvSpPr>
            <p:cNvPr id="150" name="Freeform 149">
              <a:extLst>
                <a:ext uri="{FF2B5EF4-FFF2-40B4-BE49-F238E27FC236}">
                  <a16:creationId xmlns:a16="http://schemas.microsoft.com/office/drawing/2014/main" id="{D1566564-9017-5644-910B-E97F54FF357C}"/>
                </a:ext>
              </a:extLst>
            </p:cNvPr>
            <p:cNvSpPr>
              <a:spLocks/>
            </p:cNvSpPr>
            <p:nvPr/>
          </p:nvSpPr>
          <p:spPr bwMode="auto">
            <a:xfrm>
              <a:off x="4971929" y="3343753"/>
              <a:ext cx="785094" cy="910221"/>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rgbClr val="2C374A"/>
            </a:solidFill>
            <a:ln w="38100" cap="rnd" cmpd="sng" algn="ctr">
              <a:solidFill>
                <a:schemeClr val="tx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a:solidFill>
                  <a:srgbClr val="FFFFFF"/>
                </a:solidFill>
              </a:endParaRPr>
            </a:p>
          </p:txBody>
        </p:sp>
      </p:grpSp>
      <p:grpSp>
        <p:nvGrpSpPr>
          <p:cNvPr id="14" name="Group 13"/>
          <p:cNvGrpSpPr/>
          <p:nvPr/>
        </p:nvGrpSpPr>
        <p:grpSpPr>
          <a:xfrm>
            <a:off x="3250202" y="825380"/>
            <a:ext cx="2651760" cy="1828800"/>
            <a:chOff x="3250202" y="825380"/>
            <a:chExt cx="2651760" cy="1828800"/>
          </a:xfrm>
        </p:grpSpPr>
        <p:sp>
          <p:nvSpPr>
            <p:cNvPr id="82" name="Rectangle 81">
              <a:extLst>
                <a:ext uri="{FF2B5EF4-FFF2-40B4-BE49-F238E27FC236}">
                  <a16:creationId xmlns:a16="http://schemas.microsoft.com/office/drawing/2014/main" id="{CC0EC34F-95F7-4920-B778-FD48EBFB4864}"/>
                </a:ext>
              </a:extLst>
            </p:cNvPr>
            <p:cNvSpPr/>
            <p:nvPr/>
          </p:nvSpPr>
          <p:spPr>
            <a:xfrm>
              <a:off x="3250202"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Any level of ML expertise can build ML fraud models</a:t>
              </a:r>
            </a:p>
          </p:txBody>
        </p:sp>
        <p:grpSp>
          <p:nvGrpSpPr>
            <p:cNvPr id="12" name="Group 11"/>
            <p:cNvGrpSpPr/>
            <p:nvPr/>
          </p:nvGrpSpPr>
          <p:grpSpPr>
            <a:xfrm>
              <a:off x="4773556" y="1205407"/>
              <a:ext cx="983467" cy="1068746"/>
              <a:chOff x="5178390" y="295964"/>
              <a:chExt cx="302748" cy="329000"/>
            </a:xfrm>
          </p:grpSpPr>
          <p:sp>
            <p:nvSpPr>
              <p:cNvPr id="152" name="Freeform: Shape 373">
                <a:extLst>
                  <a:ext uri="{FF2B5EF4-FFF2-40B4-BE49-F238E27FC236}">
                    <a16:creationId xmlns:a16="http://schemas.microsoft.com/office/drawing/2014/main" id="{BA1C0F0F-F503-4860-8AED-CE9E338BC816}"/>
                  </a:ext>
                </a:extLst>
              </p:cNvPr>
              <p:cNvSpPr/>
              <p:nvPr/>
            </p:nvSpPr>
            <p:spPr>
              <a:xfrm>
                <a:off x="5321146" y="331893"/>
                <a:ext cx="118412" cy="118490"/>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25400" cap="flat">
                <a:solidFill>
                  <a:schemeClr val="tx1"/>
                </a:solidFill>
                <a:prstDash val="solid"/>
                <a:round/>
              </a:ln>
            </p:spPr>
            <p:txBody>
              <a:bodyPr rtlCol="0" anchor="ctr"/>
              <a:lstStyle/>
              <a:p>
                <a:endParaRPr lang="en-US" dirty="0"/>
              </a:p>
            </p:txBody>
          </p:sp>
          <p:sp>
            <p:nvSpPr>
              <p:cNvPr id="153" name="Freeform: Shape 374">
                <a:extLst>
                  <a:ext uri="{FF2B5EF4-FFF2-40B4-BE49-F238E27FC236}">
                    <a16:creationId xmlns:a16="http://schemas.microsoft.com/office/drawing/2014/main" id="{4137B2B3-FFB2-4891-BB2B-FA868EE6C3F6}"/>
                  </a:ext>
                </a:extLst>
              </p:cNvPr>
              <p:cNvSpPr/>
              <p:nvPr/>
            </p:nvSpPr>
            <p:spPr>
              <a:xfrm>
                <a:off x="5356752" y="367578"/>
                <a:ext cx="47199" cy="47199"/>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25400" cap="flat">
                <a:solidFill>
                  <a:schemeClr val="tx1"/>
                </a:solidFill>
                <a:prstDash val="solid"/>
                <a:round/>
              </a:ln>
            </p:spPr>
            <p:txBody>
              <a:bodyPr rtlCol="0" anchor="ctr"/>
              <a:lstStyle/>
              <a:p>
                <a:endParaRPr lang="en-US" dirty="0"/>
              </a:p>
            </p:txBody>
          </p:sp>
          <p:sp>
            <p:nvSpPr>
              <p:cNvPr id="154" name="Freeform: Shape 375">
                <a:extLst>
                  <a:ext uri="{FF2B5EF4-FFF2-40B4-BE49-F238E27FC236}">
                    <a16:creationId xmlns:a16="http://schemas.microsoft.com/office/drawing/2014/main" id="{FEA848D2-6551-426C-9983-09844FA5F986}"/>
                  </a:ext>
                </a:extLst>
              </p:cNvPr>
              <p:cNvSpPr/>
              <p:nvPr/>
            </p:nvSpPr>
            <p:spPr>
              <a:xfrm>
                <a:off x="5301016" y="295964"/>
                <a:ext cx="174972" cy="119502"/>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25400" cap="flat">
                <a:solidFill>
                  <a:schemeClr val="accent1"/>
                </a:solidFill>
                <a:prstDash val="solid"/>
                <a:round/>
              </a:ln>
            </p:spPr>
            <p:txBody>
              <a:bodyPr rtlCol="0" anchor="ctr"/>
              <a:lstStyle/>
              <a:p>
                <a:endParaRPr lang="en-US" dirty="0"/>
              </a:p>
            </p:txBody>
          </p:sp>
          <p:sp>
            <p:nvSpPr>
              <p:cNvPr id="155" name="Freeform: Shape 376">
                <a:extLst>
                  <a:ext uri="{FF2B5EF4-FFF2-40B4-BE49-F238E27FC236}">
                    <a16:creationId xmlns:a16="http://schemas.microsoft.com/office/drawing/2014/main" id="{08C70879-851E-4001-99AA-6A14562E1EDE}"/>
                  </a:ext>
                </a:extLst>
              </p:cNvPr>
              <p:cNvSpPr/>
              <p:nvPr/>
            </p:nvSpPr>
            <p:spPr>
              <a:xfrm>
                <a:off x="5466785" y="406201"/>
                <a:ext cx="14353" cy="13624"/>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6" name="Freeform: Shape 377">
                <a:extLst>
                  <a:ext uri="{FF2B5EF4-FFF2-40B4-BE49-F238E27FC236}">
                    <a16:creationId xmlns:a16="http://schemas.microsoft.com/office/drawing/2014/main" id="{41264669-0F69-45CD-8572-6CDBF57470BF}"/>
                  </a:ext>
                </a:extLst>
              </p:cNvPr>
              <p:cNvSpPr/>
              <p:nvPr/>
            </p:nvSpPr>
            <p:spPr>
              <a:xfrm>
                <a:off x="5374969" y="440742"/>
                <a:ext cx="87596" cy="46671"/>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25400" cap="flat">
                <a:solidFill>
                  <a:schemeClr val="accent1"/>
                </a:solidFill>
                <a:prstDash val="solid"/>
                <a:round/>
              </a:ln>
            </p:spPr>
            <p:txBody>
              <a:bodyPr rtlCol="0" anchor="ctr"/>
              <a:lstStyle/>
              <a:p>
                <a:endParaRPr lang="en-US" dirty="0"/>
              </a:p>
            </p:txBody>
          </p:sp>
          <p:sp>
            <p:nvSpPr>
              <p:cNvPr id="157" name="Freeform: Shape 378">
                <a:extLst>
                  <a:ext uri="{FF2B5EF4-FFF2-40B4-BE49-F238E27FC236}">
                    <a16:creationId xmlns:a16="http://schemas.microsoft.com/office/drawing/2014/main" id="{D717A957-11DC-4DF1-AFFB-D246C576746A}"/>
                  </a:ext>
                </a:extLst>
              </p:cNvPr>
              <p:cNvSpPr/>
              <p:nvPr/>
            </p:nvSpPr>
            <p:spPr>
              <a:xfrm>
                <a:off x="5285446" y="367893"/>
                <a:ext cx="3110" cy="46804"/>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25400" cap="flat">
                <a:solidFill>
                  <a:schemeClr val="accent1"/>
                </a:solidFill>
                <a:prstDash val="solid"/>
                <a:round/>
              </a:ln>
            </p:spPr>
            <p:txBody>
              <a:bodyPr rtlCol="0" anchor="ctr"/>
              <a:lstStyle/>
              <a:p>
                <a:endParaRPr lang="en-US" dirty="0"/>
              </a:p>
            </p:txBody>
          </p:sp>
          <p:sp>
            <p:nvSpPr>
              <p:cNvPr id="158" name="Freeform: Shape 379">
                <a:extLst>
                  <a:ext uri="{FF2B5EF4-FFF2-40B4-BE49-F238E27FC236}">
                    <a16:creationId xmlns:a16="http://schemas.microsoft.com/office/drawing/2014/main" id="{425F1224-3741-407D-AADC-60CE32932400}"/>
                  </a:ext>
                </a:extLst>
              </p:cNvPr>
              <p:cNvSpPr/>
              <p:nvPr/>
            </p:nvSpPr>
            <p:spPr>
              <a:xfrm>
                <a:off x="5280138" y="363615"/>
                <a:ext cx="14392" cy="13663"/>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9" name="Freeform: Shape 380">
                <a:extLst>
                  <a:ext uri="{FF2B5EF4-FFF2-40B4-BE49-F238E27FC236}">
                    <a16:creationId xmlns:a16="http://schemas.microsoft.com/office/drawing/2014/main" id="{BFC166CF-704C-49FD-83F2-1CB8DA855668}"/>
                  </a:ext>
                </a:extLst>
              </p:cNvPr>
              <p:cNvSpPr/>
              <p:nvPr/>
            </p:nvSpPr>
            <p:spPr>
              <a:xfrm>
                <a:off x="5178390" y="432614"/>
                <a:ext cx="172447" cy="168140"/>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25400" cap="flat">
                <a:solidFill>
                  <a:schemeClr val="accent1"/>
                </a:solidFill>
                <a:prstDash val="solid"/>
                <a:round/>
              </a:ln>
            </p:spPr>
            <p:txBody>
              <a:bodyPr rtlCol="0" anchor="ctr"/>
              <a:lstStyle/>
              <a:p>
                <a:endParaRPr lang="en-US" dirty="0"/>
              </a:p>
            </p:txBody>
          </p:sp>
          <p:sp>
            <p:nvSpPr>
              <p:cNvPr id="160" name="Freeform: Shape 381">
                <a:extLst>
                  <a:ext uri="{FF2B5EF4-FFF2-40B4-BE49-F238E27FC236}">
                    <a16:creationId xmlns:a16="http://schemas.microsoft.com/office/drawing/2014/main" id="{016AC31C-3DF0-49D7-B48F-47D2AF2A9490}"/>
                  </a:ext>
                </a:extLst>
              </p:cNvPr>
              <p:cNvSpPr/>
              <p:nvPr/>
            </p:nvSpPr>
            <p:spPr>
              <a:xfrm>
                <a:off x="5340842" y="462094"/>
                <a:ext cx="14314" cy="13998"/>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25400" cap="flat">
                <a:solidFill>
                  <a:schemeClr val="accent1"/>
                </a:solidFill>
                <a:prstDash val="solid"/>
                <a:miter/>
              </a:ln>
            </p:spPr>
            <p:txBody>
              <a:bodyPr rtlCol="0" anchor="ctr"/>
              <a:lstStyle/>
              <a:p>
                <a:endParaRPr lang="en-US" dirty="0"/>
              </a:p>
            </p:txBody>
          </p:sp>
          <p:sp>
            <p:nvSpPr>
              <p:cNvPr id="161" name="Freeform: Shape 382">
                <a:extLst>
                  <a:ext uri="{FF2B5EF4-FFF2-40B4-BE49-F238E27FC236}">
                    <a16:creationId xmlns:a16="http://schemas.microsoft.com/office/drawing/2014/main" id="{2A19ED18-C3B3-4BE5-BCF6-402B4177E898}"/>
                  </a:ext>
                </a:extLst>
              </p:cNvPr>
              <p:cNvSpPr/>
              <p:nvPr/>
            </p:nvSpPr>
            <p:spPr>
              <a:xfrm>
                <a:off x="5235048" y="500204"/>
                <a:ext cx="133729" cy="123914"/>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25400" cap="flat">
                <a:solidFill>
                  <a:schemeClr val="accent1"/>
                </a:solidFill>
                <a:prstDash val="solid"/>
                <a:round/>
              </a:ln>
            </p:spPr>
            <p:txBody>
              <a:bodyPr rtlCol="0" anchor="ctr"/>
              <a:lstStyle/>
              <a:p>
                <a:endParaRPr lang="en-US" dirty="0"/>
              </a:p>
            </p:txBody>
          </p:sp>
          <p:sp>
            <p:nvSpPr>
              <p:cNvPr id="162" name="Freeform: Shape 383">
                <a:extLst>
                  <a:ext uri="{FF2B5EF4-FFF2-40B4-BE49-F238E27FC236}">
                    <a16:creationId xmlns:a16="http://schemas.microsoft.com/office/drawing/2014/main" id="{22387DC5-DE0E-4819-A09E-AF6E113E3F23}"/>
                  </a:ext>
                </a:extLst>
              </p:cNvPr>
              <p:cNvSpPr/>
              <p:nvPr/>
            </p:nvSpPr>
            <p:spPr>
              <a:xfrm>
                <a:off x="5230987" y="610434"/>
                <a:ext cx="14018" cy="14530"/>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25400" cap="flat">
                <a:solidFill>
                  <a:schemeClr val="accent1"/>
                </a:solidFill>
                <a:prstDash val="solid"/>
                <a:miter/>
              </a:ln>
            </p:spPr>
            <p:txBody>
              <a:bodyPr rtlCol="0" anchor="ctr"/>
              <a:lstStyle/>
              <a:p>
                <a:endParaRPr lang="en-US" dirty="0"/>
              </a:p>
            </p:txBody>
          </p:sp>
          <p:grpSp>
            <p:nvGrpSpPr>
              <p:cNvPr id="11" name="Group 10"/>
              <p:cNvGrpSpPr/>
              <p:nvPr/>
            </p:nvGrpSpPr>
            <p:grpSpPr>
              <a:xfrm>
                <a:off x="5217161" y="456269"/>
                <a:ext cx="111615" cy="123225"/>
                <a:chOff x="4700408" y="432614"/>
                <a:chExt cx="138318" cy="152705"/>
              </a:xfrm>
            </p:grpSpPr>
            <p:sp>
              <p:nvSpPr>
                <p:cNvPr id="169" name="Freeform: Shape 366">
                  <a:extLst>
                    <a:ext uri="{FF2B5EF4-FFF2-40B4-BE49-F238E27FC236}">
                      <a16:creationId xmlns:a16="http://schemas.microsoft.com/office/drawing/2014/main" id="{BF5255EA-DB3D-43CD-B139-4831D5531733}"/>
                    </a:ext>
                  </a:extLst>
                </p:cNvPr>
                <p:cNvSpPr/>
                <p:nvPr/>
              </p:nvSpPr>
              <p:spPr>
                <a:xfrm>
                  <a:off x="4730199" y="432614"/>
                  <a:ext cx="78713" cy="78713"/>
                </a:xfrm>
                <a:custGeom>
                  <a:avLst/>
                  <a:gdLst>
                    <a:gd name="connsiteX0" fmla="*/ 303276 w 303276"/>
                    <a:gd name="connsiteY0" fmla="*/ 151733 h 303275"/>
                    <a:gd name="connsiteX1" fmla="*/ 151733 w 303276"/>
                    <a:gd name="connsiteY1" fmla="*/ 0 h 303275"/>
                    <a:gd name="connsiteX2" fmla="*/ 0 w 303276"/>
                    <a:gd name="connsiteY2" fmla="*/ 151543 h 303275"/>
                    <a:gd name="connsiteX3" fmla="*/ 151543 w 303276"/>
                    <a:gd name="connsiteY3" fmla="*/ 303276 h 303275"/>
                    <a:gd name="connsiteX4" fmla="*/ 151638 w 303276"/>
                    <a:gd name="connsiteY4" fmla="*/ 303276 h 303275"/>
                    <a:gd name="connsiteX5" fmla="*/ 303276 w 303276"/>
                    <a:gd name="connsiteY5" fmla="*/ 151733 h 30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76" h="303275">
                      <a:moveTo>
                        <a:pt x="303276" y="151733"/>
                      </a:moveTo>
                      <a:cubicBezTo>
                        <a:pt x="303329" y="67986"/>
                        <a:pt x="235481" y="53"/>
                        <a:pt x="151733" y="0"/>
                      </a:cubicBezTo>
                      <a:cubicBezTo>
                        <a:pt x="67986" y="-53"/>
                        <a:pt x="53" y="67795"/>
                        <a:pt x="0" y="151543"/>
                      </a:cubicBezTo>
                      <a:cubicBezTo>
                        <a:pt x="-53" y="235290"/>
                        <a:pt x="67795" y="303223"/>
                        <a:pt x="151543" y="303276"/>
                      </a:cubicBezTo>
                      <a:cubicBezTo>
                        <a:pt x="151575" y="303276"/>
                        <a:pt x="151606" y="303276"/>
                        <a:pt x="151638" y="303276"/>
                      </a:cubicBezTo>
                      <a:cubicBezTo>
                        <a:pt x="235348" y="303276"/>
                        <a:pt x="303223" y="235443"/>
                        <a:pt x="303276" y="151733"/>
                      </a:cubicBezTo>
                    </a:path>
                  </a:pathLst>
                </a:custGeom>
                <a:noFill/>
                <a:ln w="25400" cap="flat">
                  <a:solidFill>
                    <a:schemeClr val="tx1"/>
                  </a:solidFill>
                  <a:prstDash val="solid"/>
                  <a:round/>
                </a:ln>
              </p:spPr>
              <p:txBody>
                <a:bodyPr rtlCol="0" anchor="ctr"/>
                <a:lstStyle/>
                <a:p>
                  <a:endParaRPr lang="en-US" dirty="0"/>
                </a:p>
              </p:txBody>
            </p:sp>
            <p:sp>
              <p:nvSpPr>
                <p:cNvPr id="170" name="Freeform: Shape 367">
                  <a:extLst>
                    <a:ext uri="{FF2B5EF4-FFF2-40B4-BE49-F238E27FC236}">
                      <a16:creationId xmlns:a16="http://schemas.microsoft.com/office/drawing/2014/main" id="{C25A3349-09DB-44B3-A129-59636F8AC713}"/>
                    </a:ext>
                  </a:extLst>
                </p:cNvPr>
                <p:cNvSpPr/>
                <p:nvPr/>
              </p:nvSpPr>
              <p:spPr>
                <a:xfrm>
                  <a:off x="4700408" y="513626"/>
                  <a:ext cx="138318" cy="71693"/>
                </a:xfrm>
                <a:custGeom>
                  <a:avLst/>
                  <a:gdLst>
                    <a:gd name="connsiteX0" fmla="*/ 532930 w 532930"/>
                    <a:gd name="connsiteY0" fmla="*/ 276225 h 276225"/>
                    <a:gd name="connsiteX1" fmla="*/ 7 w 532930"/>
                    <a:gd name="connsiteY1" fmla="*/ 276225 h 276225"/>
                    <a:gd name="connsiteX2" fmla="*/ 129928 w 532930"/>
                    <a:gd name="connsiteY2" fmla="*/ 38957 h 276225"/>
                    <a:gd name="connsiteX3" fmla="*/ 266421 w 532930"/>
                    <a:gd name="connsiteY3" fmla="*/ 0 h 276225"/>
                    <a:gd name="connsiteX4" fmla="*/ 532930 w 53293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930" h="276225">
                      <a:moveTo>
                        <a:pt x="532930" y="276225"/>
                      </a:moveTo>
                      <a:lnTo>
                        <a:pt x="7" y="276225"/>
                      </a:lnTo>
                      <a:cubicBezTo>
                        <a:pt x="-655" y="179984"/>
                        <a:pt x="48486" y="90241"/>
                        <a:pt x="129928" y="38957"/>
                      </a:cubicBezTo>
                      <a:cubicBezTo>
                        <a:pt x="170889" y="13467"/>
                        <a:pt x="218176" y="-30"/>
                        <a:pt x="266421" y="0"/>
                      </a:cubicBezTo>
                      <a:cubicBezTo>
                        <a:pt x="413677" y="0"/>
                        <a:pt x="532930" y="123635"/>
                        <a:pt x="532930" y="276225"/>
                      </a:cubicBezTo>
                      <a:close/>
                    </a:path>
                  </a:pathLst>
                </a:custGeom>
                <a:noFill/>
                <a:ln w="25400" cap="flat">
                  <a:solidFill>
                    <a:schemeClr val="tx1"/>
                  </a:solidFill>
                  <a:prstDash val="solid"/>
                  <a:round/>
                </a:ln>
              </p:spPr>
              <p:txBody>
                <a:bodyPr rtlCol="0" anchor="ctr"/>
                <a:lstStyle/>
                <a:p>
                  <a:endParaRPr lang="en-US" dirty="0"/>
                </a:p>
              </p:txBody>
            </p:sp>
          </p:grpSp>
        </p:grpSp>
      </p:grpSp>
    </p:spTree>
    <p:extLst>
      <p:ext uri="{BB962C8B-B14F-4D97-AF65-F5344CB8AC3E}">
        <p14:creationId xmlns:p14="http://schemas.microsoft.com/office/powerpoint/2010/main" val="190782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8199" y="285750"/>
            <a:ext cx="8734211" cy="387248"/>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spcAft>
                <a:spcPts val="450"/>
              </a:spcAft>
            </a:pPr>
            <a:r>
              <a:rPr lang="en-US" dirty="0"/>
              <a:t>Customer Success Story</a:t>
            </a:r>
          </a:p>
        </p:txBody>
      </p:sp>
      <p:grpSp>
        <p:nvGrpSpPr>
          <p:cNvPr id="5" name="Group 4"/>
          <p:cNvGrpSpPr/>
          <p:nvPr/>
        </p:nvGrpSpPr>
        <p:grpSpPr>
          <a:xfrm>
            <a:off x="0" y="1136792"/>
            <a:ext cx="9144000" cy="2869917"/>
            <a:chOff x="0" y="1447440"/>
            <a:chExt cx="9144000" cy="2869917"/>
          </a:xfrm>
        </p:grpSpPr>
        <p:sp>
          <p:nvSpPr>
            <p:cNvPr id="3" name="Rectangle 2">
              <a:extLst>
                <a:ext uri="{FF2B5EF4-FFF2-40B4-BE49-F238E27FC236}">
                  <a16:creationId xmlns:a16="http://schemas.microsoft.com/office/drawing/2014/main" id="{D131B147-B635-4C10-B05E-16A08BEF8FDC}"/>
                </a:ext>
              </a:extLst>
            </p:cNvPr>
            <p:cNvSpPr/>
            <p:nvPr/>
          </p:nvSpPr>
          <p:spPr>
            <a:xfrm>
              <a:off x="0" y="1447440"/>
              <a:ext cx="9144000" cy="2869917"/>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algn="ctr">
                <a:spcAft>
                  <a:spcPts val="900"/>
                </a:spcAft>
              </a:pPr>
              <a:endParaRPr lang="en-US" sz="2000" dirty="0">
                <a:solidFill>
                  <a:schemeClr val="tx1"/>
                </a:solidFill>
              </a:endParaRPr>
            </a:p>
          </p:txBody>
        </p:sp>
        <p:sp>
          <p:nvSpPr>
            <p:cNvPr id="2" name="TextBox 1"/>
            <p:cNvSpPr txBox="1"/>
            <p:nvPr/>
          </p:nvSpPr>
          <p:spPr>
            <a:xfrm>
              <a:off x="369418" y="1643598"/>
              <a:ext cx="8405165" cy="2477601"/>
            </a:xfrm>
            <a:prstGeom prst="rect">
              <a:avLst/>
            </a:prstGeom>
            <a:noFill/>
          </p:spPr>
          <p:txBody>
            <a:bodyPr wrap="square" rtlCol="0">
              <a:spAutoFit/>
            </a:bodyPr>
            <a:lstStyle/>
            <a:p>
              <a:r>
                <a:rPr lang="en-US" sz="1400" i="1" dirty="0"/>
                <a:t>“</a:t>
              </a:r>
              <a:r>
                <a:rPr lang="en-US" sz="1400" i="1" dirty="0" err="1"/>
                <a:t>GoDaddy</a:t>
              </a:r>
              <a:r>
                <a:rPr lang="en-US" sz="1400" i="1" dirty="0"/>
                <a:t> is committed to preventing fraudulent accounts and we’re continually bolstering our capabilities to automatically detect such accounts during sign-up. We recently began using Amazon Fraud Detector and we’re pleased that it offers low cost of implementation and a self-service approach to building a machine learning model that is customized to our business. The model can be easily deployed and used in our new account process without impacting the signup experience for legitimate customers. The model we built with Amazon Fraud Detector is able to detect likely fraudulent sign-ups immediately, so we’re very pleased with the results and look forward to accomplishing more.”</a:t>
              </a:r>
              <a:endParaRPr lang="en-US" sz="1400" dirty="0"/>
            </a:p>
            <a:p>
              <a:r>
                <a:rPr lang="en-US" sz="1400" i="1" dirty="0"/>
                <a:t> </a:t>
              </a:r>
              <a:endParaRPr lang="en-US" sz="1400" dirty="0"/>
            </a:p>
            <a:p>
              <a:r>
                <a:rPr lang="en-US" sz="1400" i="1" dirty="0"/>
                <a:t>John Kercheval, Senior Director, Identity Services Group at </a:t>
              </a:r>
              <a:r>
                <a:rPr lang="en-US" sz="1400" i="1" dirty="0" err="1"/>
                <a:t>GoDaddy</a:t>
              </a:r>
              <a:endParaRPr lang="en-US" sz="1400" dirty="0"/>
            </a:p>
            <a:p>
              <a:r>
                <a:rPr lang="en-US" b="1" dirty="0"/>
                <a:t> </a:t>
              </a:r>
              <a:endParaRPr lang="en-US" dirty="0"/>
            </a:p>
            <a:p>
              <a:endParaRPr lang="en-US" sz="1100" dirty="0"/>
            </a:p>
          </p:txBody>
        </p:sp>
      </p:gr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240" y="45339"/>
            <a:ext cx="3424805" cy="861259"/>
          </a:xfrm>
          <a:prstGeom prst="rect">
            <a:avLst/>
          </a:prstGeom>
        </p:spPr>
      </p:pic>
    </p:spTree>
    <p:extLst>
      <p:ext uri="{BB962C8B-B14F-4D97-AF65-F5344CB8AC3E}">
        <p14:creationId xmlns:p14="http://schemas.microsoft.com/office/powerpoint/2010/main" val="73534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85E3F9-8612-1B45-ABC3-1244E7D6456A}"/>
              </a:ext>
            </a:extLst>
          </p:cNvPr>
          <p:cNvSpPr>
            <a:spLocks noGrp="1"/>
          </p:cNvSpPr>
          <p:nvPr>
            <p:ph type="title"/>
          </p:nvPr>
        </p:nvSpPr>
        <p:spPr/>
        <p:txBody>
          <a:bodyPr/>
          <a:lstStyle/>
          <a:p>
            <a:pPr algn="ctr"/>
            <a:r>
              <a:rPr lang="en-US" dirty="0"/>
              <a:t>Amazon </a:t>
            </a:r>
            <a:r>
              <a:rPr lang="en-US" dirty="0" err="1"/>
              <a:t>CodeGuru</a:t>
            </a:r>
            <a:r>
              <a:rPr lang="en-US" dirty="0"/>
              <a:t> to build and run </a:t>
            </a:r>
            <a:br>
              <a:rPr lang="en-US" dirty="0"/>
            </a:br>
            <a:r>
              <a:rPr lang="en-US" dirty="0"/>
              <a:t>high-performing software</a:t>
            </a:r>
          </a:p>
        </p:txBody>
      </p:sp>
      <p:grpSp>
        <p:nvGrpSpPr>
          <p:cNvPr id="8" name="Group 7">
            <a:extLst>
              <a:ext uri="{FF2B5EF4-FFF2-40B4-BE49-F238E27FC236}">
                <a16:creationId xmlns:a16="http://schemas.microsoft.com/office/drawing/2014/main" id="{35ACF547-4250-4C93-92EF-13F90DD24FA4}"/>
              </a:ext>
            </a:extLst>
          </p:cNvPr>
          <p:cNvGrpSpPr/>
          <p:nvPr/>
        </p:nvGrpSpPr>
        <p:grpSpPr>
          <a:xfrm>
            <a:off x="4236585" y="2073307"/>
            <a:ext cx="948266" cy="995809"/>
            <a:chOff x="4152026" y="2073307"/>
            <a:chExt cx="948266" cy="995809"/>
          </a:xfrm>
        </p:grpSpPr>
        <p:sp>
          <p:nvSpPr>
            <p:cNvPr id="20" name="TextBox 19">
              <a:extLst>
                <a:ext uri="{FF2B5EF4-FFF2-40B4-BE49-F238E27FC236}">
                  <a16:creationId xmlns:a16="http://schemas.microsoft.com/office/drawing/2014/main" id="{354549B9-3F4C-F34D-B7E9-D19B7ABAF6C2}"/>
                </a:ext>
              </a:extLst>
            </p:cNvPr>
            <p:cNvSpPr txBox="1"/>
            <p:nvPr/>
          </p:nvSpPr>
          <p:spPr>
            <a:xfrm>
              <a:off x="4152026"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DEPLOY</a:t>
              </a:r>
            </a:p>
          </p:txBody>
        </p:sp>
        <p:grpSp>
          <p:nvGrpSpPr>
            <p:cNvPr id="26" name="Group 25">
              <a:extLst>
                <a:ext uri="{FF2B5EF4-FFF2-40B4-BE49-F238E27FC236}">
                  <a16:creationId xmlns:a16="http://schemas.microsoft.com/office/drawing/2014/main" id="{C098A4D5-3253-487A-9B13-08EDD6A8500B}"/>
                </a:ext>
              </a:extLst>
            </p:cNvPr>
            <p:cNvGrpSpPr/>
            <p:nvPr/>
          </p:nvGrpSpPr>
          <p:grpSpPr>
            <a:xfrm>
              <a:off x="4394568" y="2073307"/>
              <a:ext cx="463182" cy="462028"/>
              <a:chOff x="5975305" y="6382323"/>
              <a:chExt cx="450423" cy="449303"/>
            </a:xfrm>
          </p:grpSpPr>
          <p:sp>
            <p:nvSpPr>
              <p:cNvPr id="30" name="Freeform: Shape 71">
                <a:extLst>
                  <a:ext uri="{FF2B5EF4-FFF2-40B4-BE49-F238E27FC236}">
                    <a16:creationId xmlns:a16="http://schemas.microsoft.com/office/drawing/2014/main" id="{1E8BA424-3849-43B6-BD59-411EABC039EB}"/>
                  </a:ext>
                </a:extLst>
              </p:cNvPr>
              <p:cNvSpPr/>
              <p:nvPr/>
            </p:nvSpPr>
            <p:spPr>
              <a:xfrm>
                <a:off x="6074358" y="6382323"/>
                <a:ext cx="351370" cy="351370"/>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72">
                <a:extLst>
                  <a:ext uri="{FF2B5EF4-FFF2-40B4-BE49-F238E27FC236}">
                    <a16:creationId xmlns:a16="http://schemas.microsoft.com/office/drawing/2014/main" id="{B54139A2-D329-437D-982A-73E9FD237E09}"/>
                  </a:ext>
                </a:extLst>
              </p:cNvPr>
              <p:cNvSpPr/>
              <p:nvPr/>
            </p:nvSpPr>
            <p:spPr>
              <a:xfrm>
                <a:off x="6048925" y="6647911"/>
                <a:ext cx="110431" cy="110431"/>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73">
                <a:extLst>
                  <a:ext uri="{FF2B5EF4-FFF2-40B4-BE49-F238E27FC236}">
                    <a16:creationId xmlns:a16="http://schemas.microsoft.com/office/drawing/2014/main" id="{91914AF9-2233-4AD8-AE3F-D1B61450DE10}"/>
                  </a:ext>
                </a:extLst>
              </p:cNvPr>
              <p:cNvSpPr/>
              <p:nvPr/>
            </p:nvSpPr>
            <p:spPr>
              <a:xfrm>
                <a:off x="5975305" y="6498965"/>
                <a:ext cx="184050" cy="110431"/>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3" name="Freeform: Shape 74">
                <a:extLst>
                  <a:ext uri="{FF2B5EF4-FFF2-40B4-BE49-F238E27FC236}">
                    <a16:creationId xmlns:a16="http://schemas.microsoft.com/office/drawing/2014/main" id="{2CC3445A-E681-4376-A139-0D0D8DAA2BF2}"/>
                  </a:ext>
                </a:extLst>
              </p:cNvPr>
              <p:cNvSpPr/>
              <p:nvPr/>
            </p:nvSpPr>
            <p:spPr>
              <a:xfrm>
                <a:off x="6199847" y="6647576"/>
                <a:ext cx="110431" cy="184050"/>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75">
                <a:extLst>
                  <a:ext uri="{FF2B5EF4-FFF2-40B4-BE49-F238E27FC236}">
                    <a16:creationId xmlns:a16="http://schemas.microsoft.com/office/drawing/2014/main" id="{4D3F39A6-6750-43A3-B869-EB75C1549367}"/>
                  </a:ext>
                </a:extLst>
              </p:cNvPr>
              <p:cNvSpPr/>
              <p:nvPr/>
            </p:nvSpPr>
            <p:spPr>
              <a:xfrm>
                <a:off x="5980994" y="6695095"/>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76">
                <a:extLst>
                  <a:ext uri="{FF2B5EF4-FFF2-40B4-BE49-F238E27FC236}">
                    <a16:creationId xmlns:a16="http://schemas.microsoft.com/office/drawing/2014/main" id="{E6B5F562-BE6D-45E4-9104-E7271C80CB6B}"/>
                  </a:ext>
                </a:extLst>
              </p:cNvPr>
              <p:cNvSpPr/>
              <p:nvPr/>
            </p:nvSpPr>
            <p:spPr>
              <a:xfrm>
                <a:off x="6039890" y="6753992"/>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77">
                <a:extLst>
                  <a:ext uri="{FF2B5EF4-FFF2-40B4-BE49-F238E27FC236}">
                    <a16:creationId xmlns:a16="http://schemas.microsoft.com/office/drawing/2014/main" id="{5EE151BC-41E1-48A4-A323-6AB345E28485}"/>
                  </a:ext>
                </a:extLst>
              </p:cNvPr>
              <p:cNvSpPr/>
              <p:nvPr/>
            </p:nvSpPr>
            <p:spPr>
              <a:xfrm>
                <a:off x="5980994" y="6735921"/>
                <a:ext cx="93698" cy="93698"/>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78">
                <a:extLst>
                  <a:ext uri="{FF2B5EF4-FFF2-40B4-BE49-F238E27FC236}">
                    <a16:creationId xmlns:a16="http://schemas.microsoft.com/office/drawing/2014/main" id="{A2194B24-B897-4723-9D95-45253253A2AC}"/>
                  </a:ext>
                </a:extLst>
              </p:cNvPr>
              <p:cNvSpPr/>
              <p:nvPr/>
            </p:nvSpPr>
            <p:spPr>
              <a:xfrm>
                <a:off x="6240590" y="6434329"/>
                <a:ext cx="133855" cy="133855"/>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9" name="Group 8">
            <a:extLst>
              <a:ext uri="{FF2B5EF4-FFF2-40B4-BE49-F238E27FC236}">
                <a16:creationId xmlns:a16="http://schemas.microsoft.com/office/drawing/2014/main" id="{64B4FE20-651A-4A2B-9BE5-843D2996EA94}"/>
              </a:ext>
            </a:extLst>
          </p:cNvPr>
          <p:cNvGrpSpPr/>
          <p:nvPr/>
        </p:nvGrpSpPr>
        <p:grpSpPr>
          <a:xfrm>
            <a:off x="7707408" y="2026575"/>
            <a:ext cx="948266" cy="1042541"/>
            <a:chOff x="7707408" y="2026575"/>
            <a:chExt cx="948266" cy="1042541"/>
          </a:xfrm>
        </p:grpSpPr>
        <p:sp>
          <p:nvSpPr>
            <p:cNvPr id="21" name="TextBox 20">
              <a:extLst>
                <a:ext uri="{FF2B5EF4-FFF2-40B4-BE49-F238E27FC236}">
                  <a16:creationId xmlns:a16="http://schemas.microsoft.com/office/drawing/2014/main" id="{1BD3BAD6-52B8-1C42-B7AA-EBEF897BF017}"/>
                </a:ext>
              </a:extLst>
            </p:cNvPr>
            <p:cNvSpPr txBox="1"/>
            <p:nvPr/>
          </p:nvSpPr>
          <p:spPr>
            <a:xfrm>
              <a:off x="7707408"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IMPROVE</a:t>
              </a:r>
            </a:p>
          </p:txBody>
        </p:sp>
        <p:grpSp>
          <p:nvGrpSpPr>
            <p:cNvPr id="39" name="Group 38">
              <a:extLst>
                <a:ext uri="{FF2B5EF4-FFF2-40B4-BE49-F238E27FC236}">
                  <a16:creationId xmlns:a16="http://schemas.microsoft.com/office/drawing/2014/main" id="{EB3BE1B8-0296-4756-8C1F-F3F3123A91F0}"/>
                </a:ext>
              </a:extLst>
            </p:cNvPr>
            <p:cNvGrpSpPr/>
            <p:nvPr/>
          </p:nvGrpSpPr>
          <p:grpSpPr>
            <a:xfrm>
              <a:off x="7842859" y="2026575"/>
              <a:ext cx="677364" cy="464628"/>
              <a:chOff x="7721665" y="1223780"/>
              <a:chExt cx="650110" cy="445934"/>
            </a:xfrm>
          </p:grpSpPr>
          <p:sp>
            <p:nvSpPr>
              <p:cNvPr id="40" name="Freeform: Shape 39">
                <a:extLst>
                  <a:ext uri="{FF2B5EF4-FFF2-40B4-BE49-F238E27FC236}">
                    <a16:creationId xmlns:a16="http://schemas.microsoft.com/office/drawing/2014/main" id="{2A81DA51-8BC1-405B-84E1-166679A1E9A3}"/>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C06603C0-215D-4E74-ABD9-9115E8E83D53}"/>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41">
                <a:extLst>
                  <a:ext uri="{FF2B5EF4-FFF2-40B4-BE49-F238E27FC236}">
                    <a16:creationId xmlns:a16="http://schemas.microsoft.com/office/drawing/2014/main" id="{B1A912C7-E9F0-4DF7-A6A2-B2192B32B6B1}"/>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42">
                <a:extLst>
                  <a:ext uri="{FF2B5EF4-FFF2-40B4-BE49-F238E27FC236}">
                    <a16:creationId xmlns:a16="http://schemas.microsoft.com/office/drawing/2014/main" id="{0733CAD6-3C4A-4212-B17D-23A90E33B311}"/>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4" name="Freeform: Shape 43">
                <a:extLst>
                  <a:ext uri="{FF2B5EF4-FFF2-40B4-BE49-F238E27FC236}">
                    <a16:creationId xmlns:a16="http://schemas.microsoft.com/office/drawing/2014/main" id="{C1696D92-9734-489E-836C-A73AE422407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5" name="Freeform: Shape 44">
                <a:extLst>
                  <a:ext uri="{FF2B5EF4-FFF2-40B4-BE49-F238E27FC236}">
                    <a16:creationId xmlns:a16="http://schemas.microsoft.com/office/drawing/2014/main" id="{36AD6D7B-F5AC-4E67-B94E-4CC3A0AE478F}"/>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45">
                <a:extLst>
                  <a:ext uri="{FF2B5EF4-FFF2-40B4-BE49-F238E27FC236}">
                    <a16:creationId xmlns:a16="http://schemas.microsoft.com/office/drawing/2014/main" id="{BC7685EB-01A8-4681-AEFB-1F5A8E1178CD}"/>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3" name="Group 2">
            <a:extLst>
              <a:ext uri="{FF2B5EF4-FFF2-40B4-BE49-F238E27FC236}">
                <a16:creationId xmlns:a16="http://schemas.microsoft.com/office/drawing/2014/main" id="{5DA86002-A087-4274-98C2-79B9C3B6636A}"/>
              </a:ext>
            </a:extLst>
          </p:cNvPr>
          <p:cNvGrpSpPr/>
          <p:nvPr/>
        </p:nvGrpSpPr>
        <p:grpSpPr>
          <a:xfrm rot="16200000">
            <a:off x="1983813" y="2147253"/>
            <a:ext cx="278951" cy="278951"/>
            <a:chOff x="212425" y="153086"/>
            <a:chExt cx="589864" cy="589864"/>
          </a:xfrm>
        </p:grpSpPr>
        <p:sp>
          <p:nvSpPr>
            <p:cNvPr id="48" name="Oval 47">
              <a:extLst>
                <a:ext uri="{FF2B5EF4-FFF2-40B4-BE49-F238E27FC236}">
                  <a16:creationId xmlns:a16="http://schemas.microsoft.com/office/drawing/2014/main" id="{129DEF00-2537-4FE2-8E3B-C85A037895E5}"/>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9" name="Group 48">
              <a:extLst>
                <a:ext uri="{FF2B5EF4-FFF2-40B4-BE49-F238E27FC236}">
                  <a16:creationId xmlns:a16="http://schemas.microsoft.com/office/drawing/2014/main" id="{5B398474-3773-4185-AC7E-1F20A5E3E21B}"/>
                </a:ext>
              </a:extLst>
            </p:cNvPr>
            <p:cNvGrpSpPr/>
            <p:nvPr/>
          </p:nvGrpSpPr>
          <p:grpSpPr>
            <a:xfrm>
              <a:off x="408263" y="312932"/>
              <a:ext cx="198188" cy="257302"/>
              <a:chOff x="2534444" y="3048376"/>
              <a:chExt cx="250408" cy="325097"/>
            </a:xfrm>
          </p:grpSpPr>
          <p:cxnSp>
            <p:nvCxnSpPr>
              <p:cNvPr id="50" name="Straight Connector 49">
                <a:extLst>
                  <a:ext uri="{FF2B5EF4-FFF2-40B4-BE49-F238E27FC236}">
                    <a16:creationId xmlns:a16="http://schemas.microsoft.com/office/drawing/2014/main" id="{ADF1DACF-668F-4F6C-B328-64BE5A4C8C0C}"/>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056EE441-916C-49CA-8E95-4E78C91B8FB3}"/>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BF47AAD0-2F31-4B4F-980B-6E871CD161CD}"/>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4" name="Group 53">
            <a:extLst>
              <a:ext uri="{FF2B5EF4-FFF2-40B4-BE49-F238E27FC236}">
                <a16:creationId xmlns:a16="http://schemas.microsoft.com/office/drawing/2014/main" id="{D075CD86-9142-4002-8A2C-500745149B6E}"/>
              </a:ext>
            </a:extLst>
          </p:cNvPr>
          <p:cNvGrpSpPr/>
          <p:nvPr/>
        </p:nvGrpSpPr>
        <p:grpSpPr>
          <a:xfrm rot="16200000">
            <a:off x="3900677" y="2147253"/>
            <a:ext cx="278951" cy="278951"/>
            <a:chOff x="212425" y="153086"/>
            <a:chExt cx="589864" cy="589864"/>
          </a:xfrm>
        </p:grpSpPr>
        <p:sp>
          <p:nvSpPr>
            <p:cNvPr id="56" name="Oval 55">
              <a:extLst>
                <a:ext uri="{FF2B5EF4-FFF2-40B4-BE49-F238E27FC236}">
                  <a16:creationId xmlns:a16="http://schemas.microsoft.com/office/drawing/2014/main" id="{1B3F2374-FDDD-4403-872F-51CF5FA1A3A1}"/>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7" name="Group 56">
              <a:extLst>
                <a:ext uri="{FF2B5EF4-FFF2-40B4-BE49-F238E27FC236}">
                  <a16:creationId xmlns:a16="http://schemas.microsoft.com/office/drawing/2014/main" id="{1BCA13DF-5C4D-4C3A-89D2-C5969EE2AE3D}"/>
                </a:ext>
              </a:extLst>
            </p:cNvPr>
            <p:cNvGrpSpPr/>
            <p:nvPr/>
          </p:nvGrpSpPr>
          <p:grpSpPr>
            <a:xfrm>
              <a:off x="408263" y="312932"/>
              <a:ext cx="198188" cy="257302"/>
              <a:chOff x="2534444" y="3048376"/>
              <a:chExt cx="250408" cy="325097"/>
            </a:xfrm>
          </p:grpSpPr>
          <p:cxnSp>
            <p:nvCxnSpPr>
              <p:cNvPr id="61" name="Straight Connector 60">
                <a:extLst>
                  <a:ext uri="{FF2B5EF4-FFF2-40B4-BE49-F238E27FC236}">
                    <a16:creationId xmlns:a16="http://schemas.microsoft.com/office/drawing/2014/main" id="{15821563-F379-40D7-94E2-6E828F62F608}"/>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 name="Straight Connector 62">
                <a:extLst>
                  <a:ext uri="{FF2B5EF4-FFF2-40B4-BE49-F238E27FC236}">
                    <a16:creationId xmlns:a16="http://schemas.microsoft.com/office/drawing/2014/main" id="{97B321CE-D870-48A1-990F-E18F0E6B8E17}"/>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694EA269-7F4A-4881-8B4B-C609AD3483E2}"/>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7" name="Group 66">
            <a:extLst>
              <a:ext uri="{FF2B5EF4-FFF2-40B4-BE49-F238E27FC236}">
                <a16:creationId xmlns:a16="http://schemas.microsoft.com/office/drawing/2014/main" id="{35A3737D-B02F-4424-8AC2-C7ED0A5D9791}"/>
              </a:ext>
            </a:extLst>
          </p:cNvPr>
          <p:cNvGrpSpPr/>
          <p:nvPr/>
        </p:nvGrpSpPr>
        <p:grpSpPr>
          <a:xfrm rot="16200000">
            <a:off x="5356108" y="2147253"/>
            <a:ext cx="278951" cy="278951"/>
            <a:chOff x="212425" y="153086"/>
            <a:chExt cx="589864" cy="589864"/>
          </a:xfrm>
        </p:grpSpPr>
        <p:sp>
          <p:nvSpPr>
            <p:cNvPr id="68" name="Oval 67">
              <a:extLst>
                <a:ext uri="{FF2B5EF4-FFF2-40B4-BE49-F238E27FC236}">
                  <a16:creationId xmlns:a16="http://schemas.microsoft.com/office/drawing/2014/main" id="{23C472CF-AD06-4F2B-8F1A-7454E26BDA03}"/>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69" name="Group 68">
              <a:extLst>
                <a:ext uri="{FF2B5EF4-FFF2-40B4-BE49-F238E27FC236}">
                  <a16:creationId xmlns:a16="http://schemas.microsoft.com/office/drawing/2014/main" id="{E5000786-9907-45A6-8968-D7E3B6D71510}"/>
                </a:ext>
              </a:extLst>
            </p:cNvPr>
            <p:cNvGrpSpPr/>
            <p:nvPr/>
          </p:nvGrpSpPr>
          <p:grpSpPr>
            <a:xfrm>
              <a:off x="408263" y="312932"/>
              <a:ext cx="198188" cy="257302"/>
              <a:chOff x="2534444" y="3048376"/>
              <a:chExt cx="250408" cy="325097"/>
            </a:xfrm>
          </p:grpSpPr>
          <p:cxnSp>
            <p:nvCxnSpPr>
              <p:cNvPr id="70" name="Straight Connector 69">
                <a:extLst>
                  <a:ext uri="{FF2B5EF4-FFF2-40B4-BE49-F238E27FC236}">
                    <a16:creationId xmlns:a16="http://schemas.microsoft.com/office/drawing/2014/main" id="{BD3CC09F-B082-4F06-95DD-1222A27A8AE0}"/>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752A23DC-CD87-40C9-A720-BC67C230A4BA}"/>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B8F65EFE-2D4D-4261-9A29-2D5FC81AEE25}"/>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75" name="Group 74">
            <a:extLst>
              <a:ext uri="{FF2B5EF4-FFF2-40B4-BE49-F238E27FC236}">
                <a16:creationId xmlns:a16="http://schemas.microsoft.com/office/drawing/2014/main" id="{E68AA62B-1E0F-4D47-AAAF-1DDCC791D091}"/>
              </a:ext>
            </a:extLst>
          </p:cNvPr>
          <p:cNvGrpSpPr/>
          <p:nvPr/>
        </p:nvGrpSpPr>
        <p:grpSpPr>
          <a:xfrm rot="16200000">
            <a:off x="7211479" y="2147253"/>
            <a:ext cx="278951" cy="278951"/>
            <a:chOff x="212425" y="153086"/>
            <a:chExt cx="589864" cy="589864"/>
          </a:xfrm>
        </p:grpSpPr>
        <p:sp>
          <p:nvSpPr>
            <p:cNvPr id="76" name="Oval 75">
              <a:extLst>
                <a:ext uri="{FF2B5EF4-FFF2-40B4-BE49-F238E27FC236}">
                  <a16:creationId xmlns:a16="http://schemas.microsoft.com/office/drawing/2014/main" id="{C178E588-1CC4-4520-80D4-66378E3F2117}"/>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7" name="Group 76">
              <a:extLst>
                <a:ext uri="{FF2B5EF4-FFF2-40B4-BE49-F238E27FC236}">
                  <a16:creationId xmlns:a16="http://schemas.microsoft.com/office/drawing/2014/main" id="{990206A8-0C68-4FBD-8A2A-0917A98C405C}"/>
                </a:ext>
              </a:extLst>
            </p:cNvPr>
            <p:cNvGrpSpPr/>
            <p:nvPr/>
          </p:nvGrpSpPr>
          <p:grpSpPr>
            <a:xfrm>
              <a:off x="408263" y="312932"/>
              <a:ext cx="198188" cy="257302"/>
              <a:chOff x="2534444" y="3048376"/>
              <a:chExt cx="250408" cy="325097"/>
            </a:xfrm>
          </p:grpSpPr>
          <p:cxnSp>
            <p:nvCxnSpPr>
              <p:cNvPr id="78" name="Straight Connector 77">
                <a:extLst>
                  <a:ext uri="{FF2B5EF4-FFF2-40B4-BE49-F238E27FC236}">
                    <a16:creationId xmlns:a16="http://schemas.microsoft.com/office/drawing/2014/main" id="{112E0682-9C61-4ED4-89D1-4EC2F7A9CDD2}"/>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720472A6-76B0-4D7E-8774-0B4EB697ABA2}"/>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A0311121-D185-4B5E-9531-F2407F312560}"/>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2FF2D13E-9E50-442F-8595-7063F2E3BAA5}"/>
              </a:ext>
            </a:extLst>
          </p:cNvPr>
          <p:cNvGrpSpPr/>
          <p:nvPr/>
        </p:nvGrpSpPr>
        <p:grpSpPr>
          <a:xfrm>
            <a:off x="402857" y="1499189"/>
            <a:ext cx="1523999" cy="2177787"/>
            <a:chOff x="237614" y="1499189"/>
            <a:chExt cx="1523999" cy="2177787"/>
          </a:xfrm>
        </p:grpSpPr>
        <p:sp>
          <p:nvSpPr>
            <p:cNvPr id="22" name="TextBox 21">
              <a:extLst>
                <a:ext uri="{FF2B5EF4-FFF2-40B4-BE49-F238E27FC236}">
                  <a16:creationId xmlns:a16="http://schemas.microsoft.com/office/drawing/2014/main" id="{1B97C804-B14D-654A-B85C-BAB94B077E76}"/>
                </a:ext>
              </a:extLst>
            </p:cNvPr>
            <p:cNvSpPr txBox="1"/>
            <p:nvPr/>
          </p:nvSpPr>
          <p:spPr>
            <a:xfrm>
              <a:off x="237614" y="2753646"/>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WRITE + REVIEW</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Built-in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code reviews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with intelligent recommendations </a:t>
              </a:r>
            </a:p>
          </p:txBody>
        </p:sp>
        <p:pic>
          <p:nvPicPr>
            <p:cNvPr id="27" name="Picture 26">
              <a:extLst>
                <a:ext uri="{FF2B5EF4-FFF2-40B4-BE49-F238E27FC236}">
                  <a16:creationId xmlns:a16="http://schemas.microsoft.com/office/drawing/2014/main" id="{E5DEBBBE-7AD9-1945-A7DA-0806695FBC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934" y="1499189"/>
              <a:ext cx="375358" cy="375358"/>
            </a:xfrm>
            <a:prstGeom prst="rect">
              <a:avLst/>
            </a:prstGeom>
          </p:spPr>
        </p:pic>
        <p:grpSp>
          <p:nvGrpSpPr>
            <p:cNvPr id="4" name="Group 3">
              <a:extLst>
                <a:ext uri="{FF2B5EF4-FFF2-40B4-BE49-F238E27FC236}">
                  <a16:creationId xmlns:a16="http://schemas.microsoft.com/office/drawing/2014/main" id="{4520F09E-8DFD-4CDB-89DE-F974B14BCFB4}"/>
                </a:ext>
              </a:extLst>
            </p:cNvPr>
            <p:cNvGrpSpPr/>
            <p:nvPr/>
          </p:nvGrpSpPr>
          <p:grpSpPr>
            <a:xfrm>
              <a:off x="609893" y="2073307"/>
              <a:ext cx="779440" cy="535214"/>
              <a:chOff x="10385053" y="1709044"/>
              <a:chExt cx="482767" cy="331500"/>
            </a:xfrm>
          </p:grpSpPr>
          <p:sp>
            <p:nvSpPr>
              <p:cNvPr id="82" name="Freeform: Shape 81">
                <a:extLst>
                  <a:ext uri="{FF2B5EF4-FFF2-40B4-BE49-F238E27FC236}">
                    <a16:creationId xmlns:a16="http://schemas.microsoft.com/office/drawing/2014/main" id="{8F319F52-7653-499C-970C-657079402577}"/>
                  </a:ext>
                </a:extLst>
              </p:cNvPr>
              <p:cNvSpPr/>
              <p:nvPr/>
            </p:nvSpPr>
            <p:spPr>
              <a:xfrm>
                <a:off x="10385053"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87B4762F-6CBA-488C-AD88-E1999187F0F9}"/>
                  </a:ext>
                </a:extLst>
              </p:cNvPr>
              <p:cNvSpPr/>
              <p:nvPr/>
            </p:nvSpPr>
            <p:spPr>
              <a:xfrm>
                <a:off x="10451353"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97C85870-1201-4189-8FF8-20976EEEF624}"/>
                  </a:ext>
                </a:extLst>
              </p:cNvPr>
              <p:cNvSpPr/>
              <p:nvPr/>
            </p:nvSpPr>
            <p:spPr>
              <a:xfrm>
                <a:off x="10426571"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EB5BE05B-BB9C-4B9D-9B36-7476BC1E794E}"/>
                  </a:ext>
                </a:extLst>
              </p:cNvPr>
              <p:cNvSpPr/>
              <p:nvPr/>
            </p:nvSpPr>
            <p:spPr>
              <a:xfrm>
                <a:off x="10594574"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E4C74D93-4E5A-40D1-A0B0-909A288E5F31}"/>
                  </a:ext>
                </a:extLst>
              </p:cNvPr>
              <p:cNvSpPr/>
              <p:nvPr/>
            </p:nvSpPr>
            <p:spPr>
              <a:xfrm>
                <a:off x="10516044"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A80BE4F4-76BF-433F-B6B8-A735CED23956}"/>
                  </a:ext>
                </a:extLst>
              </p:cNvPr>
              <p:cNvSpPr/>
              <p:nvPr/>
            </p:nvSpPr>
            <p:spPr>
              <a:xfrm>
                <a:off x="10669564"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7" name="Group 6">
            <a:extLst>
              <a:ext uri="{FF2B5EF4-FFF2-40B4-BE49-F238E27FC236}">
                <a16:creationId xmlns:a16="http://schemas.microsoft.com/office/drawing/2014/main" id="{80903A10-A9CC-4A67-9BE1-E6AD220C03BE}"/>
              </a:ext>
            </a:extLst>
          </p:cNvPr>
          <p:cNvGrpSpPr/>
          <p:nvPr/>
        </p:nvGrpSpPr>
        <p:grpSpPr>
          <a:xfrm>
            <a:off x="2319721" y="1499188"/>
            <a:ext cx="1523999" cy="2177787"/>
            <a:chOff x="2194820" y="1499188"/>
            <a:chExt cx="1523999" cy="2177787"/>
          </a:xfrm>
        </p:grpSpPr>
        <p:sp>
          <p:nvSpPr>
            <p:cNvPr id="23" name="TextBox 22">
              <a:extLst>
                <a:ext uri="{FF2B5EF4-FFF2-40B4-BE49-F238E27FC236}">
                  <a16:creationId xmlns:a16="http://schemas.microsoft.com/office/drawing/2014/main" id="{87D5D613-757E-5A41-860D-DB8FA4C6F1B1}"/>
                </a:ext>
              </a:extLst>
            </p:cNvPr>
            <p:cNvSpPr txBox="1"/>
            <p:nvPr/>
          </p:nvSpPr>
          <p:spPr>
            <a:xfrm>
              <a:off x="2194820" y="2753645"/>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BUILD + TEST</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Detect and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optimize</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 the expensive lines of code pre-prod</a:t>
              </a:r>
            </a:p>
          </p:txBody>
        </p:sp>
        <p:pic>
          <p:nvPicPr>
            <p:cNvPr id="28" name="Picture 27">
              <a:extLst>
                <a:ext uri="{FF2B5EF4-FFF2-40B4-BE49-F238E27FC236}">
                  <a16:creationId xmlns:a16="http://schemas.microsoft.com/office/drawing/2014/main" id="{D42EC9BA-31EB-6046-8AEB-CD5DFDB6F6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69140" y="1499188"/>
              <a:ext cx="375358" cy="375358"/>
            </a:xfrm>
            <a:prstGeom prst="rect">
              <a:avLst/>
            </a:prstGeom>
          </p:spPr>
        </p:pic>
        <p:grpSp>
          <p:nvGrpSpPr>
            <p:cNvPr id="6" name="Group 5">
              <a:extLst>
                <a:ext uri="{FF2B5EF4-FFF2-40B4-BE49-F238E27FC236}">
                  <a16:creationId xmlns:a16="http://schemas.microsoft.com/office/drawing/2014/main" id="{A342E04D-17AF-4F0A-8920-2307650DCADD}"/>
                </a:ext>
              </a:extLst>
            </p:cNvPr>
            <p:cNvGrpSpPr/>
            <p:nvPr/>
          </p:nvGrpSpPr>
          <p:grpSpPr>
            <a:xfrm>
              <a:off x="2565673" y="2040217"/>
              <a:ext cx="782292" cy="483872"/>
              <a:chOff x="7567527" y="3034211"/>
              <a:chExt cx="541020" cy="334638"/>
            </a:xfrm>
          </p:grpSpPr>
          <p:sp>
            <p:nvSpPr>
              <p:cNvPr id="96" name="Freeform: Shape 95">
                <a:extLst>
                  <a:ext uri="{FF2B5EF4-FFF2-40B4-BE49-F238E27FC236}">
                    <a16:creationId xmlns:a16="http://schemas.microsoft.com/office/drawing/2014/main" id="{332A0649-69FC-4F35-B4DC-5B92821D4782}"/>
                  </a:ext>
                </a:extLst>
              </p:cNvPr>
              <p:cNvSpPr/>
              <p:nvPr/>
            </p:nvSpPr>
            <p:spPr>
              <a:xfrm>
                <a:off x="7641229" y="3341814"/>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02E47FC4-582C-425D-A42D-8C94CDDAA508}"/>
                  </a:ext>
                </a:extLst>
              </p:cNvPr>
              <p:cNvSpPr/>
              <p:nvPr/>
            </p:nvSpPr>
            <p:spPr>
              <a:xfrm>
                <a:off x="7999442" y="3359194"/>
                <a:ext cx="45058" cy="9655"/>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582D7C78-48B5-4DB0-953B-370515B5BE8A}"/>
                  </a:ext>
                </a:extLst>
              </p:cNvPr>
              <p:cNvSpPr/>
              <p:nvPr/>
            </p:nvSpPr>
            <p:spPr>
              <a:xfrm>
                <a:off x="7867164" y="3066637"/>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C44718E9-FDD9-4A21-AFE4-09E485934E32}"/>
                  </a:ext>
                </a:extLst>
              </p:cNvPr>
              <p:cNvSpPr/>
              <p:nvPr/>
            </p:nvSpPr>
            <p:spPr>
              <a:xfrm>
                <a:off x="7774473" y="3066637"/>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EB358A44-D8FE-4627-B7A8-9E0E6ADFCC12}"/>
                  </a:ext>
                </a:extLst>
              </p:cNvPr>
              <p:cNvSpPr/>
              <p:nvPr/>
            </p:nvSpPr>
            <p:spPr>
              <a:xfrm>
                <a:off x="7752265" y="3110086"/>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63D168C9-1BC7-4841-B17D-D3ABE6D8329E}"/>
                  </a:ext>
                </a:extLst>
              </p:cNvPr>
              <p:cNvSpPr/>
              <p:nvPr/>
            </p:nvSpPr>
            <p:spPr>
              <a:xfrm>
                <a:off x="7754197" y="324461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CE555094-37B4-44E4-B302-CF2DDD09AC5F}"/>
                  </a:ext>
                </a:extLst>
              </p:cNvPr>
              <p:cNvSpPr/>
              <p:nvPr/>
            </p:nvSpPr>
            <p:spPr>
              <a:xfrm>
                <a:off x="7754197" y="327776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3C497268-466E-4D22-BD4B-BDC354716E6E}"/>
                  </a:ext>
                </a:extLst>
              </p:cNvPr>
              <p:cNvSpPr/>
              <p:nvPr/>
            </p:nvSpPr>
            <p:spPr>
              <a:xfrm>
                <a:off x="7844957" y="3145489"/>
                <a:ext cx="61150" cy="61150"/>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E3E8BAB1-564B-43B2-9954-14894730F131}"/>
                  </a:ext>
                </a:extLst>
              </p:cNvPr>
              <p:cNvSpPr/>
              <p:nvPr/>
            </p:nvSpPr>
            <p:spPr>
              <a:xfrm>
                <a:off x="7567527" y="3034211"/>
                <a:ext cx="199544" cy="19954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0F251705-BCAD-4BCA-B942-6E8B869A68CD}"/>
                  </a:ext>
                </a:extLst>
              </p:cNvPr>
              <p:cNvSpPr/>
              <p:nvPr/>
            </p:nvSpPr>
            <p:spPr>
              <a:xfrm>
                <a:off x="7612585" y="3078545"/>
                <a:ext cx="109427" cy="109427"/>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9EA41E35-740B-44B5-8D53-7FE9C32B6FEE}"/>
                  </a:ext>
                </a:extLst>
              </p:cNvPr>
              <p:cNvSpPr/>
              <p:nvPr/>
            </p:nvSpPr>
            <p:spPr>
              <a:xfrm>
                <a:off x="7655068" y="3234318"/>
                <a:ext cx="74024" cy="96553"/>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752932CF-8A0C-4463-BE2C-6F88CC70A174}"/>
                  </a:ext>
                </a:extLst>
              </p:cNvPr>
              <p:cNvSpPr/>
              <p:nvPr/>
            </p:nvSpPr>
            <p:spPr>
              <a:xfrm>
                <a:off x="7598305" y="3226916"/>
                <a:ext cx="61150" cy="106209"/>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4" name="TextBox 23">
            <a:extLst>
              <a:ext uri="{FF2B5EF4-FFF2-40B4-BE49-F238E27FC236}">
                <a16:creationId xmlns:a16="http://schemas.microsoft.com/office/drawing/2014/main" id="{18D770D1-74AA-284B-AEA0-B52387C567F9}"/>
              </a:ext>
            </a:extLst>
          </p:cNvPr>
          <p:cNvSpPr txBox="1"/>
          <p:nvPr/>
        </p:nvSpPr>
        <p:spPr>
          <a:xfrm>
            <a:off x="5577716" y="2753645"/>
            <a:ext cx="173682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MEASURE</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Easily identify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application</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inefficiencies</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in production environment</a:t>
            </a:r>
          </a:p>
        </p:txBody>
      </p:sp>
      <p:pic>
        <p:nvPicPr>
          <p:cNvPr id="29" name="Picture 28">
            <a:extLst>
              <a:ext uri="{FF2B5EF4-FFF2-40B4-BE49-F238E27FC236}">
                <a16:creationId xmlns:a16="http://schemas.microsoft.com/office/drawing/2014/main" id="{629429B9-4EE8-214A-A5F6-8DF06075FF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8450" y="1499188"/>
            <a:ext cx="375358" cy="375358"/>
          </a:xfrm>
          <a:prstGeom prst="rect">
            <a:avLst/>
          </a:prstGeom>
        </p:spPr>
      </p:pic>
      <p:sp>
        <p:nvSpPr>
          <p:cNvPr id="113" name="Freeform: Shape 112">
            <a:extLst>
              <a:ext uri="{FF2B5EF4-FFF2-40B4-BE49-F238E27FC236}">
                <a16:creationId xmlns:a16="http://schemas.microsoft.com/office/drawing/2014/main" id="{841867CE-E04D-4227-B695-9BB06D90FDCD}"/>
              </a:ext>
            </a:extLst>
          </p:cNvPr>
          <p:cNvSpPr/>
          <p:nvPr/>
        </p:nvSpPr>
        <p:spPr>
          <a:xfrm>
            <a:off x="6146532" y="2506737"/>
            <a:ext cx="667435" cy="57620"/>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D832B9AF-65BE-416B-B738-9A5C3CBDFA4B}"/>
              </a:ext>
            </a:extLst>
          </p:cNvPr>
          <p:cNvSpPr/>
          <p:nvPr/>
        </p:nvSpPr>
        <p:spPr>
          <a:xfrm>
            <a:off x="6237765" y="2137966"/>
            <a:ext cx="489772" cy="340921"/>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8DBC6F9-42FF-4BE4-8951-C41CC1AD423B}"/>
              </a:ext>
            </a:extLst>
          </p:cNvPr>
          <p:cNvSpPr/>
          <p:nvPr/>
        </p:nvSpPr>
        <p:spPr>
          <a:xfrm>
            <a:off x="6203673" y="2107236"/>
            <a:ext cx="556997" cy="408144"/>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0" name="Group 9">
            <a:extLst>
              <a:ext uri="{FF2B5EF4-FFF2-40B4-BE49-F238E27FC236}">
                <a16:creationId xmlns:a16="http://schemas.microsoft.com/office/drawing/2014/main" id="{B4E3A9DB-974B-4270-9323-642C5805EE00}"/>
              </a:ext>
            </a:extLst>
          </p:cNvPr>
          <p:cNvGrpSpPr/>
          <p:nvPr/>
        </p:nvGrpSpPr>
        <p:grpSpPr>
          <a:xfrm>
            <a:off x="6078291" y="1998480"/>
            <a:ext cx="216021" cy="226652"/>
            <a:chOff x="6078291" y="1998480"/>
            <a:chExt cx="216021" cy="226652"/>
          </a:xfrm>
        </p:grpSpPr>
        <p:sp>
          <p:nvSpPr>
            <p:cNvPr id="116" name="Freeform: Shape 115">
              <a:extLst>
                <a:ext uri="{FF2B5EF4-FFF2-40B4-BE49-F238E27FC236}">
                  <a16:creationId xmlns:a16="http://schemas.microsoft.com/office/drawing/2014/main" id="{878C290E-2446-477F-B356-9AA311D2CC72}"/>
                </a:ext>
              </a:extLst>
            </p:cNvPr>
            <p:cNvSpPr/>
            <p:nvPr/>
          </p:nvSpPr>
          <p:spPr>
            <a:xfrm>
              <a:off x="6141667" y="2047036"/>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C2459B68-BC19-4DC3-8690-F0E797B0D5EA}"/>
                </a:ext>
              </a:extLst>
            </p:cNvPr>
            <p:cNvSpPr/>
            <p:nvPr/>
          </p:nvSpPr>
          <p:spPr>
            <a:xfrm>
              <a:off x="6255898" y="203283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D93C7553-66B9-45D0-B5F1-FD37099E367A}"/>
                </a:ext>
              </a:extLst>
            </p:cNvPr>
            <p:cNvSpPr/>
            <p:nvPr/>
          </p:nvSpPr>
          <p:spPr>
            <a:xfrm>
              <a:off x="6102879" y="209993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B9960B7E-B797-42D4-BFD3-911CBF17E811}"/>
                </a:ext>
              </a:extLst>
            </p:cNvPr>
            <p:cNvSpPr/>
            <p:nvPr/>
          </p:nvSpPr>
          <p:spPr>
            <a:xfrm>
              <a:off x="6176778" y="2100043"/>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892008D-A7E0-43F9-AF1F-FDC239446F60}"/>
                </a:ext>
              </a:extLst>
            </p:cNvPr>
            <p:cNvSpPr/>
            <p:nvPr/>
          </p:nvSpPr>
          <p:spPr>
            <a:xfrm>
              <a:off x="6078291" y="218671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E049267-DDD9-42D9-83D8-3BBEF9310A9D}"/>
                </a:ext>
              </a:extLst>
            </p:cNvPr>
            <p:cNvSpPr/>
            <p:nvPr/>
          </p:nvSpPr>
          <p:spPr>
            <a:xfrm>
              <a:off x="6147722" y="215366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59C1BC48-D665-49C4-99B0-853A7408DBBB}"/>
                </a:ext>
              </a:extLst>
            </p:cNvPr>
            <p:cNvSpPr/>
            <p:nvPr/>
          </p:nvSpPr>
          <p:spPr>
            <a:xfrm>
              <a:off x="6196494" y="199848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7E58449E-4F7E-4512-B81B-760EDA886925}"/>
                </a:ext>
              </a:extLst>
            </p:cNvPr>
            <p:cNvSpPr/>
            <p:nvPr/>
          </p:nvSpPr>
          <p:spPr>
            <a:xfrm>
              <a:off x="6078291" y="200142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4" name="Freeform: Shape 123">
            <a:extLst>
              <a:ext uri="{FF2B5EF4-FFF2-40B4-BE49-F238E27FC236}">
                <a16:creationId xmlns:a16="http://schemas.microsoft.com/office/drawing/2014/main" id="{B5996F11-22CA-4702-A40A-F252991C23C8}"/>
              </a:ext>
            </a:extLst>
          </p:cNvPr>
          <p:cNvSpPr/>
          <p:nvPr/>
        </p:nvSpPr>
        <p:spPr>
          <a:xfrm>
            <a:off x="6235843" y="2197988"/>
            <a:ext cx="494574" cy="225680"/>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7102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202407" y="214313"/>
            <a:ext cx="8739267" cy="51667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a:t>Amazon DevOps Guru</a:t>
            </a:r>
            <a:endParaRPr lang="en-US" dirty="0"/>
          </a:p>
        </p:txBody>
      </p:sp>
      <p:sp>
        <p:nvSpPr>
          <p:cNvPr id="4" name="Rectangle 3">
            <a:extLst>
              <a:ext uri="{FF2B5EF4-FFF2-40B4-BE49-F238E27FC236}">
                <a16:creationId xmlns:a16="http://schemas.microsoft.com/office/drawing/2014/main" id="{2D61C388-F763-1043-85E8-504A2978DEAA}"/>
              </a:ext>
            </a:extLst>
          </p:cNvPr>
          <p:cNvSpPr/>
          <p:nvPr/>
        </p:nvSpPr>
        <p:spPr>
          <a:xfrm>
            <a:off x="165123" y="1016251"/>
            <a:ext cx="8793043" cy="332848"/>
          </a:xfrm>
          <a:prstGeom prst="rect">
            <a:avLst/>
          </a:prstGeom>
        </p:spPr>
        <p:txBody>
          <a:bodyPr wrap="square">
            <a:spAutoFit/>
          </a:bodyPr>
          <a:lstStyle/>
          <a:p>
            <a:pPr defTabSz="685730"/>
            <a:r>
              <a:rPr lang="en-US" sz="1563" dirty="0"/>
              <a:t>Next-gen DevOps service to improve application availability with ML-powered insights</a:t>
            </a:r>
            <a:endParaRPr lang="en-US" sz="1563" b="1" dirty="0">
              <a:solidFill>
                <a:srgbClr val="FFFFFF"/>
              </a:solidFill>
              <a:latin typeface="Amazon Ember Light"/>
              <a:ea typeface="Amazon Ember Light" panose="020B0403020204020204" pitchFamily="34" charset="0"/>
              <a:cs typeface="Amazon Ember Light" panose="020B0403020204020204" pitchFamily="34" charset="0"/>
            </a:endParaRPr>
          </a:p>
        </p:txBody>
      </p:sp>
      <p:sp>
        <p:nvSpPr>
          <p:cNvPr id="5" name="TextBox 4">
            <a:extLst>
              <a:ext uri="{FF2B5EF4-FFF2-40B4-BE49-F238E27FC236}">
                <a16:creationId xmlns:a16="http://schemas.microsoft.com/office/drawing/2014/main" id="{9B774899-76E5-E94D-B76B-67191D3FF6FE}"/>
              </a:ext>
            </a:extLst>
          </p:cNvPr>
          <p:cNvSpPr txBox="1"/>
          <p:nvPr/>
        </p:nvSpPr>
        <p:spPr>
          <a:xfrm>
            <a:off x="1949420" y="1642798"/>
            <a:ext cx="4967025" cy="534863"/>
          </a:xfrm>
          <a:prstGeom prst="rect">
            <a:avLst/>
          </a:prstGeom>
          <a:noFill/>
        </p:spPr>
        <p:txBody>
          <a:bodyPr wrap="square" lIns="114300" tIns="91440" rIns="114300" bIns="91440" rtlCol="0" anchor="ctr">
            <a:noAutofit/>
          </a:bodyPr>
          <a:lstStyle/>
          <a:p>
            <a:r>
              <a:rPr lang="en-US" sz="1300" dirty="0">
                <a:ea typeface="Amazon Ember" panose="020B0603020204020204" pitchFamily="34" charset="0"/>
                <a:cs typeface="Amazon Ember" panose="020B0603020204020204" pitchFamily="34" charset="0"/>
              </a:rPr>
              <a:t>Automatically detect operational issues </a:t>
            </a:r>
            <a:r>
              <a:rPr lang="en-US" altLang="en-US" sz="1300" dirty="0">
                <a:gradFill>
                  <a:gsLst>
                    <a:gs pos="2917">
                      <a:srgbClr val="FFFFFF"/>
                    </a:gs>
                    <a:gs pos="30000">
                      <a:srgbClr val="FFFFFF"/>
                    </a:gs>
                  </a:gsLst>
                  <a:lin ang="5400000" scaled="0"/>
                </a:gradFill>
                <a:ea typeface="Amazon Ember" panose="020B0603020204020204" pitchFamily="34" charset="0"/>
                <a:cs typeface="Amazon Ember" panose="020B0603020204020204" pitchFamily="34" charset="0"/>
              </a:rPr>
              <a:t>with </a:t>
            </a:r>
            <a:r>
              <a:rPr lang="en-US" sz="1300" dirty="0">
                <a:ea typeface="Amazon Ember" panose="020B0603020204020204" pitchFamily="34" charset="0"/>
                <a:cs typeface="Amazon Ember" panose="020B0603020204020204" pitchFamily="34" charset="0"/>
              </a:rPr>
              <a:t> contextual insights</a:t>
            </a:r>
          </a:p>
        </p:txBody>
      </p:sp>
      <p:sp>
        <p:nvSpPr>
          <p:cNvPr id="6" name="TextBox 5">
            <a:extLst>
              <a:ext uri="{FF2B5EF4-FFF2-40B4-BE49-F238E27FC236}">
                <a16:creationId xmlns:a16="http://schemas.microsoft.com/office/drawing/2014/main" id="{5BDBA6E8-5162-ED43-B5DF-C3F3A1E2A532}"/>
              </a:ext>
            </a:extLst>
          </p:cNvPr>
          <p:cNvSpPr txBox="1"/>
          <p:nvPr/>
        </p:nvSpPr>
        <p:spPr>
          <a:xfrm>
            <a:off x="1970641" y="3432256"/>
            <a:ext cx="4967027" cy="529603"/>
          </a:xfrm>
          <a:prstGeom prst="rect">
            <a:avLst/>
          </a:prstGeom>
          <a:noFill/>
        </p:spPr>
        <p:txBody>
          <a:bodyPr wrap="square" lIns="114300" tIns="91440" rIns="114300" bIns="91440" rtlCol="0" anchor="ctr">
            <a:noAutofit/>
          </a:bodyPr>
          <a:lstStyle/>
          <a:p>
            <a:r>
              <a:rPr lang="en-US" sz="1300" dirty="0"/>
              <a:t>Automatic configuration as you grow– no ML expertise required </a:t>
            </a:r>
          </a:p>
        </p:txBody>
      </p:sp>
      <p:cxnSp>
        <p:nvCxnSpPr>
          <p:cNvPr id="7" name="Straight Connector 6">
            <a:extLst>
              <a:ext uri="{FF2B5EF4-FFF2-40B4-BE49-F238E27FC236}">
                <a16:creationId xmlns:a16="http://schemas.microsoft.com/office/drawing/2014/main" id="{B070F4BF-40D0-7B42-8F40-37D4027BB603}"/>
              </a:ext>
            </a:extLst>
          </p:cNvPr>
          <p:cNvCxnSpPr/>
          <p:nvPr/>
        </p:nvCxnSpPr>
        <p:spPr>
          <a:xfrm rot="16200000">
            <a:off x="733803" y="2876009"/>
            <a:ext cx="2171700" cy="0"/>
          </a:xfrm>
          <a:prstGeom prst="line">
            <a:avLst/>
          </a:prstGeom>
          <a:ln w="28575">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10230"/>
            <a:ext cx="1689887" cy="1689887"/>
          </a:xfrm>
          <a:prstGeom prst="rect">
            <a:avLst/>
          </a:prstGeom>
        </p:spPr>
      </p:pic>
      <p:sp>
        <p:nvSpPr>
          <p:cNvPr id="9" name="TextBox 8">
            <a:extLst>
              <a:ext uri="{FF2B5EF4-FFF2-40B4-BE49-F238E27FC236}">
                <a16:creationId xmlns:a16="http://schemas.microsoft.com/office/drawing/2014/main" id="{9B774899-76E5-E94D-B76B-67191D3FF6FE}"/>
              </a:ext>
            </a:extLst>
          </p:cNvPr>
          <p:cNvSpPr txBox="1"/>
          <p:nvPr/>
        </p:nvSpPr>
        <p:spPr>
          <a:xfrm>
            <a:off x="1970641" y="2549022"/>
            <a:ext cx="5740248"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300" dirty="0">
                <a:gradFill>
                  <a:gsLst>
                    <a:gs pos="2917">
                      <a:srgbClr val="FFFFFF"/>
                    </a:gs>
                    <a:gs pos="30000">
                      <a:srgbClr val="FFFFFF"/>
                    </a:gs>
                  </a:gsLst>
                  <a:lin ang="5400000" scaled="0"/>
                </a:gradFill>
              </a:rPr>
              <a:t>Reduce noise and alarm fatigue by automatically grouping related issues</a:t>
            </a:r>
          </a:p>
        </p:txBody>
      </p:sp>
      <p:sp>
        <p:nvSpPr>
          <p:cNvPr id="10" name="TextBox 9">
            <a:extLst>
              <a:ext uri="{FF2B5EF4-FFF2-40B4-BE49-F238E27FC236}">
                <a16:creationId xmlns:a16="http://schemas.microsoft.com/office/drawing/2014/main" id="{9B774899-76E5-E94D-B76B-67191D3FF6FE}"/>
              </a:ext>
            </a:extLst>
          </p:cNvPr>
          <p:cNvSpPr txBox="1"/>
          <p:nvPr/>
        </p:nvSpPr>
        <p:spPr>
          <a:xfrm>
            <a:off x="1970641" y="2986135"/>
            <a:ext cx="5836043" cy="534863"/>
          </a:xfrm>
          <a:prstGeom prst="rect">
            <a:avLst/>
          </a:prstGeom>
          <a:noFill/>
        </p:spPr>
        <p:txBody>
          <a:bodyPr wrap="square" lIns="114300" tIns="91440" rIns="114300" bIns="91440" rtlCol="0" anchor="ctr">
            <a:noAutofit/>
          </a:bodyPr>
          <a:lstStyle/>
          <a:p>
            <a:r>
              <a:rPr lang="en-US" sz="1300" dirty="0"/>
              <a:t>Easily scale and maintain availability without manually updating alarms</a:t>
            </a:r>
            <a:endParaRPr lang="en-US" sz="1300" b="1" dirty="0"/>
          </a:p>
        </p:txBody>
      </p:sp>
      <p:pic>
        <p:nvPicPr>
          <p:cNvPr id="11" name="Picture 4" descr="File:Thomson Reuters logo.svg - Wikimedia Common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2014" y="4071201"/>
            <a:ext cx="2041516" cy="47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740" y="2194058"/>
            <a:ext cx="5166360" cy="1200329"/>
          </a:xfrm>
          <a:prstGeom prst="rect">
            <a:avLst/>
          </a:prstGeom>
        </p:spPr>
        <p:txBody>
          <a:bodyPr wrap="square">
            <a:spAutoFit/>
          </a:bodyPr>
          <a:lstStyle/>
          <a:p>
            <a:r>
              <a:rPr lang="en-US" dirty="0" err="1">
                <a:latin typeface="Amazon Ember Regular" charset="0"/>
              </a:rPr>
              <a:t>Atlassian</a:t>
            </a:r>
            <a:r>
              <a:rPr lang="en-US" dirty="0">
                <a:latin typeface="Amazon Ember Regular" charset="0"/>
              </a:rPr>
              <a:t> has reduced the investigation time for anomalies from days to hours and sometimes minutes using </a:t>
            </a:r>
            <a:r>
              <a:rPr lang="en-US" dirty="0" err="1">
                <a:latin typeface="Amazon Ember Regular" charset="0"/>
              </a:rPr>
              <a:t>CodeGuru’s</a:t>
            </a:r>
            <a:r>
              <a:rPr lang="en-US" dirty="0">
                <a:latin typeface="Amazon Ember Regular" charset="0"/>
              </a:rPr>
              <a:t> continuous profiling feature and by adopting </a:t>
            </a:r>
            <a:r>
              <a:rPr lang="en-US" dirty="0" err="1">
                <a:latin typeface="Amazon Ember Regular" charset="0"/>
              </a:rPr>
              <a:t>CodeGuru</a:t>
            </a:r>
            <a:r>
              <a:rPr lang="en-US" dirty="0">
                <a:latin typeface="Amazon Ember Regular" charset="0"/>
              </a:rPr>
              <a:t> Reviewer</a:t>
            </a:r>
            <a:endParaRPr lang="en-US" dirty="0"/>
          </a:p>
        </p:txBody>
      </p:sp>
      <p:sp>
        <p:nvSpPr>
          <p:cNvPr id="4" name="Text Placeholder 1">
            <a:extLst>
              <a:ext uri="{FF2B5EF4-FFF2-40B4-BE49-F238E27FC236}">
                <a16:creationId xmlns:a16="http://schemas.microsoft.com/office/drawing/2014/main" id="{861DA064-2282-4156-A3F0-DCBE1197F2E7}"/>
              </a:ext>
            </a:extLst>
          </p:cNvPr>
          <p:cNvSpPr txBox="1">
            <a:spLocks/>
          </p:cNvSpPr>
          <p:nvPr/>
        </p:nvSpPr>
        <p:spPr>
          <a:xfrm>
            <a:off x="489818" y="1133853"/>
            <a:ext cx="5328052" cy="1003433"/>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1"/>
                </a:solidFill>
              </a:rPr>
              <a:t>Less time investigating problems, more time innovating</a:t>
            </a:r>
          </a:p>
        </p:txBody>
      </p:sp>
      <p:sp>
        <p:nvSpPr>
          <p:cNvPr id="5" name="Rectangle 4">
            <a:extLst>
              <a:ext uri="{FF2B5EF4-FFF2-40B4-BE49-F238E27FC236}">
                <a16:creationId xmlns:a16="http://schemas.microsoft.com/office/drawing/2014/main" id="{6E750D1C-5D61-4A43-B7AA-1B61BD17F99F}"/>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57850" y="2399656"/>
            <a:ext cx="3264418" cy="405937"/>
          </a:xfrm>
          <a:prstGeom prst="rect">
            <a:avLst/>
          </a:prstGeom>
        </p:spPr>
      </p:pic>
    </p:spTree>
    <p:extLst>
      <p:ext uri="{BB962C8B-B14F-4D97-AF65-F5344CB8AC3E}">
        <p14:creationId xmlns:p14="http://schemas.microsoft.com/office/powerpoint/2010/main" val="15570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4"/>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Tree>
    <p:extLst>
      <p:ext uri="{BB962C8B-B14F-4D97-AF65-F5344CB8AC3E}">
        <p14:creationId xmlns:p14="http://schemas.microsoft.com/office/powerpoint/2010/main" val="2058013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03F8BED-01CA-4293-8407-310FE6EEF900}"/>
              </a:ext>
            </a:extLst>
          </p:cNvPr>
          <p:cNvSpPr txBox="1"/>
          <p:nvPr/>
        </p:nvSpPr>
        <p:spPr>
          <a:xfrm>
            <a:off x="2528319" y="2871683"/>
            <a:ext cx="1823085" cy="80791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Adapt to changes in customer intent in real time</a:t>
            </a:r>
          </a:p>
        </p:txBody>
      </p:sp>
      <p:sp>
        <p:nvSpPr>
          <p:cNvPr id="12" name="TextBox 11">
            <a:extLst>
              <a:ext uri="{FF2B5EF4-FFF2-40B4-BE49-F238E27FC236}">
                <a16:creationId xmlns:a16="http://schemas.microsoft.com/office/drawing/2014/main" id="{D4764A3D-FA5E-4CD3-8B35-E75CA4C93B3D}"/>
              </a:ext>
            </a:extLst>
          </p:cNvPr>
          <p:cNvSpPr txBox="1"/>
          <p:nvPr/>
        </p:nvSpPr>
        <p:spPr>
          <a:xfrm>
            <a:off x="6433458" y="2767808"/>
            <a:ext cx="2094791" cy="1015663"/>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Generate recommendations for almost any</a:t>
            </a:r>
            <a:br>
              <a:rPr lang="en-US" sz="1500" dirty="0">
                <a:latin typeface="Amazon Ember" panose="020B0603020204020204"/>
              </a:rPr>
            </a:br>
            <a:r>
              <a:rPr lang="en-US" sz="1500" dirty="0">
                <a:latin typeface="Amazon Ember" panose="020B0603020204020204"/>
              </a:rPr>
              <a:t>product or content</a:t>
            </a:r>
          </a:p>
        </p:txBody>
      </p:sp>
      <p:sp>
        <p:nvSpPr>
          <p:cNvPr id="19" name="TextBox 18">
            <a:extLst>
              <a:ext uri="{FF2B5EF4-FFF2-40B4-BE49-F238E27FC236}">
                <a16:creationId xmlns:a16="http://schemas.microsoft.com/office/drawing/2014/main" id="{920ECC79-15FF-4528-867F-9FDCB590FBFC}"/>
              </a:ext>
            </a:extLst>
          </p:cNvPr>
          <p:cNvSpPr txBox="1"/>
          <p:nvPr/>
        </p:nvSpPr>
        <p:spPr>
          <a:xfrm>
            <a:off x="575749" y="2975557"/>
            <a:ext cx="1823085" cy="600164"/>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Deliver high quality recommendations</a:t>
            </a:r>
          </a:p>
        </p:txBody>
      </p:sp>
      <p:sp>
        <p:nvSpPr>
          <p:cNvPr id="29" name="TextBox 28">
            <a:extLst>
              <a:ext uri="{FF2B5EF4-FFF2-40B4-BE49-F238E27FC236}">
                <a16:creationId xmlns:a16="http://schemas.microsoft.com/office/drawing/2014/main" id="{5C4635B2-8E26-49F0-9F5F-77B08027D415}"/>
              </a:ext>
            </a:extLst>
          </p:cNvPr>
          <p:cNvSpPr txBox="1"/>
          <p:nvPr/>
        </p:nvSpPr>
        <p:spPr>
          <a:xfrm>
            <a:off x="4480889" y="2767808"/>
            <a:ext cx="1823085" cy="101566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Train a recommendation model with a few clicks</a:t>
            </a:r>
          </a:p>
        </p:txBody>
      </p:sp>
      <p:sp>
        <p:nvSpPr>
          <p:cNvPr id="60" name="Title 1">
            <a:extLst>
              <a:ext uri="{FF2B5EF4-FFF2-40B4-BE49-F238E27FC236}">
                <a16:creationId xmlns:a16="http://schemas.microsoft.com/office/drawing/2014/main" id="{818F6F2F-9360-4741-AFBE-712D33F483E5}"/>
              </a:ext>
            </a:extLst>
          </p:cNvPr>
          <p:cNvSpPr txBox="1">
            <a:spLocks/>
          </p:cNvSpPr>
          <p:nvPr/>
        </p:nvSpPr>
        <p:spPr>
          <a:xfrm>
            <a:off x="361492" y="187299"/>
            <a:ext cx="8439608" cy="833590"/>
          </a:xfrm>
          <a:prstGeom prst="rect">
            <a:avLst/>
          </a:prstGeom>
        </p:spPr>
        <p:txBody>
          <a:bodyPr>
            <a:normAutofit fontScale="975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89"/>
            <a:r>
              <a:rPr lang="en-US" dirty="0"/>
              <a:t>Delight your customers and</a:t>
            </a:r>
          </a:p>
          <a:p>
            <a:pPr algn="ctr" defTabSz="457189"/>
            <a:r>
              <a:rPr lang="en-US" dirty="0"/>
              <a:t>improve customer experience with Amazon Personalize</a:t>
            </a:r>
            <a:endParaRPr lang="en-US" dirty="0">
              <a:sym typeface="Helvetica Neue"/>
            </a:endParaRPr>
          </a:p>
        </p:txBody>
      </p:sp>
      <p:pic>
        <p:nvPicPr>
          <p:cNvPr id="61" name="Picture 60"/>
          <p:cNvPicPr>
            <a:picLocks noChangeAspect="1"/>
          </p:cNvPicPr>
          <p:nvPr/>
        </p:nvPicPr>
        <p:blipFill>
          <a:blip r:embed="rId3">
            <a:duotone>
              <a:prstClr val="black"/>
              <a:srgbClr val="3A56A4">
                <a:tint val="45000"/>
                <a:satMod val="400000"/>
              </a:srgbClr>
            </a:duotone>
            <a:extLst>
              <a:ext uri="{28A0092B-C50C-407E-A947-70E740481C1C}">
                <a14:useLocalDpi xmlns:a14="http://schemas.microsoft.com/office/drawing/2010/main"/>
              </a:ext>
            </a:extLst>
          </a:blip>
          <a:stretch>
            <a:fillRect/>
          </a:stretch>
        </p:blipFill>
        <p:spPr>
          <a:xfrm>
            <a:off x="748123" y="1395261"/>
            <a:ext cx="1482314" cy="1482314"/>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05732" y="1404898"/>
            <a:ext cx="1463040" cy="1463040"/>
          </a:xfrm>
          <a:prstGeom prst="rect">
            <a:avLst/>
          </a:prstGeom>
        </p:spPr>
      </p:pic>
      <p:pic>
        <p:nvPicPr>
          <p:cNvPr id="63" name="Picture 6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4067" y="1404898"/>
            <a:ext cx="1455761" cy="1463040"/>
          </a:xfrm>
          <a:prstGeom prst="rect">
            <a:avLst/>
          </a:prstGeom>
        </p:spPr>
      </p:pic>
      <p:grpSp>
        <p:nvGrpSpPr>
          <p:cNvPr id="2" name="Group 1"/>
          <p:cNvGrpSpPr/>
          <p:nvPr/>
        </p:nvGrpSpPr>
        <p:grpSpPr>
          <a:xfrm>
            <a:off x="6575122" y="1355023"/>
            <a:ext cx="1886419" cy="1562790"/>
            <a:chOff x="6579401" y="1258857"/>
            <a:chExt cx="2221699" cy="1789833"/>
          </a:xfrm>
        </p:grpSpPr>
        <p:pic>
          <p:nvPicPr>
            <p:cNvPr id="64" name="Picture 6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79401" y="1585650"/>
              <a:ext cx="1455762" cy="1463040"/>
            </a:xfrm>
            <a:prstGeom prst="rect">
              <a:avLst/>
            </a:prstGeom>
          </p:spPr>
        </p:pic>
        <p:pic>
          <p:nvPicPr>
            <p:cNvPr id="65" name="Picture 6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45737" y="1258857"/>
              <a:ext cx="1455363" cy="1462640"/>
            </a:xfrm>
            <a:prstGeom prst="rect">
              <a:avLst/>
            </a:prstGeom>
          </p:spPr>
        </p:pic>
      </p:grpSp>
      <p:cxnSp>
        <p:nvCxnSpPr>
          <p:cNvPr id="13" name="Straight Connector 12">
            <a:extLst>
              <a:ext uri="{FF2B5EF4-FFF2-40B4-BE49-F238E27FC236}">
                <a16:creationId xmlns:a16="http://schemas.microsoft.com/office/drawing/2014/main" id="{9793CA8F-E01D-4904-A8CF-BC2F7B9EFCE7}"/>
              </a:ext>
            </a:extLst>
          </p:cNvPr>
          <p:cNvCxnSpPr>
            <a:cxnSpLocks/>
          </p:cNvCxnSpPr>
          <p:nvPr/>
        </p:nvCxnSpPr>
        <p:spPr>
          <a:xfrm>
            <a:off x="4155435" y="105734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39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endParaRPr lang="en-US" dirty="0" err="1">
              <a:solidFill>
                <a:srgbClr val="FFFFFF"/>
              </a:solidFill>
              <a:latin typeface="Amazon Ember"/>
            </a:endParaRPr>
          </a:p>
        </p:txBody>
      </p:sp>
      <p:pic>
        <p:nvPicPr>
          <p:cNvPr id="2" name="Picture 1"/>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968670" y="2015109"/>
            <a:ext cx="2705760" cy="1113282"/>
          </a:xfrm>
          <a:prstGeom prst="rect">
            <a:avLst/>
          </a:prstGeom>
        </p:spPr>
      </p:pic>
      <p:sp>
        <p:nvSpPr>
          <p:cNvPr id="7" name="Text Placeholder 3">
            <a:extLst>
              <a:ext uri="{FF2B5EF4-FFF2-40B4-BE49-F238E27FC236}">
                <a16:creationId xmlns:a16="http://schemas.microsoft.com/office/drawing/2014/main" id="{EB78B6DE-3928-4FFA-91E5-315FD59392A8}"/>
              </a:ext>
            </a:extLst>
          </p:cNvPr>
          <p:cNvSpPr txBox="1">
            <a:spLocks/>
          </p:cNvSpPr>
          <p:nvPr/>
        </p:nvSpPr>
        <p:spPr>
          <a:xfrm>
            <a:off x="466959" y="2209842"/>
            <a:ext cx="4105041"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Compared to the prior approach, Amazon Personalize eliminated the need for tedious and complex manual data analysis, and reduced development time by 50%.</a:t>
            </a:r>
            <a:r>
              <a:rPr lang="en-US" dirty="0">
                <a:solidFill>
                  <a:schemeClr val="tx1"/>
                </a:solidFill>
              </a:rPr>
              <a:t> </a:t>
            </a:r>
          </a:p>
        </p:txBody>
      </p:sp>
      <p:sp>
        <p:nvSpPr>
          <p:cNvPr id="5" name="Text Placeholder 1">
            <a:extLst>
              <a:ext uri="{FF2B5EF4-FFF2-40B4-BE49-F238E27FC236}">
                <a16:creationId xmlns:a16="http://schemas.microsoft.com/office/drawing/2014/main" id="{3F633B7C-AD9B-4B10-94DF-1548B135283E}"/>
              </a:ext>
            </a:extLst>
          </p:cNvPr>
          <p:cNvSpPr txBox="1">
            <a:spLocks/>
          </p:cNvSpPr>
          <p:nvPr/>
        </p:nvSpPr>
        <p:spPr>
          <a:xfrm>
            <a:off x="466959" y="1005418"/>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Improving the quality of recommendations</a:t>
            </a:r>
          </a:p>
        </p:txBody>
      </p:sp>
    </p:spTree>
    <p:extLst>
      <p:ext uri="{BB962C8B-B14F-4D97-AF65-F5344CB8AC3E}">
        <p14:creationId xmlns:p14="http://schemas.microsoft.com/office/powerpoint/2010/main" val="343557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7"/>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5"/>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a:spLocks noGrp="1"/>
          </p:cNvSpPr>
          <p:nvPr>
            <p:ph type="title"/>
          </p:nvPr>
        </p:nvSpPr>
        <p:spPr>
          <a:xfrm>
            <a:off x="202407" y="214313"/>
            <a:ext cx="8739267" cy="516676"/>
          </a:xfrm>
        </p:spPr>
        <p:txBody>
          <a:bodyPr/>
          <a:lstStyle/>
          <a:p>
            <a:r>
              <a:rPr lang="en-US" dirty="0"/>
              <a:t>Amazon Lookout for Metrics</a:t>
            </a:r>
          </a:p>
        </p:txBody>
      </p:sp>
      <p:sp>
        <p:nvSpPr>
          <p:cNvPr id="6" name="Rectangle 5">
            <a:extLst>
              <a:ext uri="{FF2B5EF4-FFF2-40B4-BE49-F238E27FC236}">
                <a16:creationId xmlns:a16="http://schemas.microsoft.com/office/drawing/2014/main" id="{2D61C388-F763-1043-85E8-504A2978DEAA}"/>
              </a:ext>
            </a:extLst>
          </p:cNvPr>
          <p:cNvSpPr/>
          <p:nvPr/>
        </p:nvSpPr>
        <p:spPr>
          <a:xfrm>
            <a:off x="165123" y="1114227"/>
            <a:ext cx="8793043" cy="707886"/>
          </a:xfrm>
          <a:prstGeom prst="rect">
            <a:avLst/>
          </a:prstGeom>
        </p:spPr>
        <p:txBody>
          <a:bodyPr wrap="square">
            <a:spAutoFit/>
          </a:bodyPr>
          <a:lstStyle/>
          <a:p>
            <a:pPr defTabSz="685730"/>
            <a:r>
              <a:rPr lang="en-US" sz="2000" dirty="0">
                <a:solidFill>
                  <a:srgbClr val="FFFFFF"/>
                </a:solidFill>
                <a:latin typeface="Amazon Ember Light"/>
              </a:rPr>
              <a:t>Automatically detects anomalies in business and operational time series data and identifies their root cause. </a:t>
            </a:r>
          </a:p>
        </p:txBody>
      </p:sp>
      <p:sp>
        <p:nvSpPr>
          <p:cNvPr id="7" name="TextBox 6">
            <a:extLst>
              <a:ext uri="{FF2B5EF4-FFF2-40B4-BE49-F238E27FC236}">
                <a16:creationId xmlns:a16="http://schemas.microsoft.com/office/drawing/2014/main" id="{9B774899-76E5-E94D-B76B-67191D3FF6FE}"/>
              </a:ext>
            </a:extLst>
          </p:cNvPr>
          <p:cNvSpPr txBox="1"/>
          <p:nvPr/>
        </p:nvSpPr>
        <p:spPr>
          <a:xfrm>
            <a:off x="1994390" y="2676252"/>
            <a:ext cx="6299972"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Diagnoses likely issues at scale with greater confidence by providing actionable results.</a:t>
            </a:r>
          </a:p>
        </p:txBody>
      </p:sp>
      <p:sp>
        <p:nvSpPr>
          <p:cNvPr id="8" name="TextBox 7">
            <a:extLst>
              <a:ext uri="{FF2B5EF4-FFF2-40B4-BE49-F238E27FC236}">
                <a16:creationId xmlns:a16="http://schemas.microsoft.com/office/drawing/2014/main" id="{B637653C-A1C1-4343-84E0-BCB61C0D22F7}"/>
              </a:ext>
            </a:extLst>
          </p:cNvPr>
          <p:cNvSpPr txBox="1"/>
          <p:nvPr/>
        </p:nvSpPr>
        <p:spPr>
          <a:xfrm>
            <a:off x="1994390" y="2057349"/>
            <a:ext cx="6434331" cy="534863"/>
          </a:xfrm>
          <a:prstGeom prst="rect">
            <a:avLst/>
          </a:prstGeom>
          <a:noFill/>
        </p:spPr>
        <p:txBody>
          <a:bodyPr wrap="square" lIns="57150" tIns="91440" rIns="5715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Detects anomalies faster and more accurately with ML and over 20 years of experience at Amazon. </a:t>
            </a:r>
          </a:p>
        </p:txBody>
      </p:sp>
      <p:sp>
        <p:nvSpPr>
          <p:cNvPr id="9" name="TextBox 8">
            <a:extLst>
              <a:ext uri="{FF2B5EF4-FFF2-40B4-BE49-F238E27FC236}">
                <a16:creationId xmlns:a16="http://schemas.microsoft.com/office/drawing/2014/main" id="{5BDBA6E8-5162-ED43-B5DF-C3F3A1E2A532}"/>
              </a:ext>
            </a:extLst>
          </p:cNvPr>
          <p:cNvSpPr txBox="1"/>
          <p:nvPr/>
        </p:nvSpPr>
        <p:spPr>
          <a:xfrm>
            <a:off x="1994390" y="3268056"/>
            <a:ext cx="6658264"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latin typeface="+mj-lt"/>
              </a:rPr>
              <a:t>Continuous improvement over time by incorporating human in the loop</a:t>
            </a:r>
            <a:r>
              <a:rPr lang="en-US" sz="1500" dirty="0">
                <a:latin typeface="+mj-lt"/>
              </a:rPr>
              <a:t> feedback.</a:t>
            </a:r>
          </a:p>
        </p:txBody>
      </p:sp>
      <p:cxnSp>
        <p:nvCxnSpPr>
          <p:cNvPr id="10" name="Straight Connector 9">
            <a:extLst>
              <a:ext uri="{FF2B5EF4-FFF2-40B4-BE49-F238E27FC236}">
                <a16:creationId xmlns:a16="http://schemas.microsoft.com/office/drawing/2014/main" id="{B070F4BF-40D0-7B42-8F40-37D4027BB603}"/>
              </a:ext>
            </a:extLst>
          </p:cNvPr>
          <p:cNvCxnSpPr/>
          <p:nvPr/>
        </p:nvCxnSpPr>
        <p:spPr>
          <a:xfrm flipH="1" flipV="1">
            <a:off x="1766133" y="1997803"/>
            <a:ext cx="22172" cy="1692622"/>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549" y="2355636"/>
            <a:ext cx="1021866" cy="10218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3461" y="3905797"/>
            <a:ext cx="1677527" cy="5256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59964" y="3866132"/>
            <a:ext cx="1264464" cy="565290"/>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03120" y="4097702"/>
            <a:ext cx="1450759" cy="394541"/>
          </a:xfrm>
          <a:prstGeom prst="rect">
            <a:avLst/>
          </a:prstGeom>
        </p:spPr>
      </p:pic>
    </p:spTree>
    <p:extLst>
      <p:ext uri="{BB962C8B-B14F-4D97-AF65-F5344CB8AC3E}">
        <p14:creationId xmlns:p14="http://schemas.microsoft.com/office/powerpoint/2010/main" val="215075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39A5BC71-CAD1-4CEE-B96F-277FA66012FC}"/>
              </a:ext>
            </a:extLst>
          </p:cNvPr>
          <p:cNvSpPr txBox="1">
            <a:spLocks/>
          </p:cNvSpPr>
          <p:nvPr/>
        </p:nvSpPr>
        <p:spPr>
          <a:xfrm>
            <a:off x="4600779" y="1915002"/>
            <a:ext cx="3810539" cy="873369"/>
          </a:xfrm>
          <a:prstGeom prst="rect">
            <a:avLst/>
          </a:prstGeom>
        </p:spPr>
        <p:txBody>
          <a:bodyPr vert="horz" lIns="68580" tIns="34290" rIns="68580" bIns="34290" rtlCol="0" anchor="b">
            <a:noAutofit/>
          </a:bodyPr>
          <a:lstStyle>
            <a:lvl1pPr algn="ctr" defTabSz="914363"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685773"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188"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j-cs"/>
            </a:endParaRPr>
          </a:p>
        </p:txBody>
      </p:sp>
      <p:sp>
        <p:nvSpPr>
          <p:cNvPr id="8" name="Text Placeholder 1">
            <a:extLst>
              <a:ext uri="{FF2B5EF4-FFF2-40B4-BE49-F238E27FC236}">
                <a16:creationId xmlns:a16="http://schemas.microsoft.com/office/drawing/2014/main" id="{E53F0C22-FFED-4CEE-9E58-4C1FEADC71A0}"/>
              </a:ext>
            </a:extLst>
          </p:cNvPr>
          <p:cNvSpPr txBox="1">
            <a:spLocks/>
          </p:cNvSpPr>
          <p:nvPr/>
        </p:nvSpPr>
        <p:spPr>
          <a:xfrm>
            <a:off x="472808" y="1760484"/>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C00"/>
                </a:solidFill>
                <a:effectLst/>
                <a:uLnTx/>
                <a:uFillTx/>
                <a:latin typeface="Amazon Ember"/>
                <a:ea typeface="+mn-ea"/>
              </a:rPr>
              <a:t>AWS recognized as leader in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Gartner Magic Quadrant for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cloud AI developer services </a:t>
            </a:r>
          </a:p>
        </p:txBody>
      </p:sp>
      <p:sp>
        <p:nvSpPr>
          <p:cNvPr id="9" name="Text Placeholder 3">
            <a:extLst>
              <a:ext uri="{FF2B5EF4-FFF2-40B4-BE49-F238E27FC236}">
                <a16:creationId xmlns:a16="http://schemas.microsoft.com/office/drawing/2014/main" id="{8B1B3B76-9983-4458-B564-A60D5F6698A2}"/>
              </a:ext>
            </a:extLst>
          </p:cNvPr>
          <p:cNvSpPr txBox="1">
            <a:spLocks/>
          </p:cNvSpPr>
          <p:nvPr/>
        </p:nvSpPr>
        <p:spPr>
          <a:xfrm>
            <a:off x="472808" y="3600352"/>
            <a:ext cx="4274220"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rPr>
              <a:t>This graphic was published by Gartner, Inc. as part of a larger research document and should be evaluated in the context of the entire document. The Gartner document is available upon request from AWS.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3277" y="785806"/>
            <a:ext cx="3423058" cy="3571887"/>
          </a:xfrm>
          <a:prstGeom prst="rect">
            <a:avLst/>
          </a:prstGeom>
        </p:spPr>
      </p:pic>
    </p:spTree>
    <p:extLst>
      <p:ext uri="{BB962C8B-B14F-4D97-AF65-F5344CB8AC3E}">
        <p14:creationId xmlns:p14="http://schemas.microsoft.com/office/powerpoint/2010/main" val="374228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8"/>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61111E-6 -0.04506 L 3.61111E-6 -3.58025E-6 " pathEditMode="relative" rAng="0" ptsTypes="AA">
                                      <p:cBhvr>
                                        <p:cTn id="14" dur="6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AB2024-A78D-4DFA-BA5F-F711967349B5}"/>
              </a:ext>
            </a:extLst>
          </p:cNvPr>
          <p:cNvSpPr>
            <a:spLocks noGrp="1"/>
          </p:cNvSpPr>
          <p:nvPr>
            <p:ph type="body" sz="quarter" idx="13"/>
          </p:nvPr>
        </p:nvSpPr>
        <p:spPr/>
        <p:txBody>
          <a:bodyPr/>
          <a:lstStyle/>
          <a:p>
            <a:endParaRPr lang="en-US"/>
          </a:p>
        </p:txBody>
      </p:sp>
      <p:sp>
        <p:nvSpPr>
          <p:cNvPr id="2" name="Text Placeholder 1">
            <a:extLst>
              <a:ext uri="{FF2B5EF4-FFF2-40B4-BE49-F238E27FC236}">
                <a16:creationId xmlns:a16="http://schemas.microsoft.com/office/drawing/2014/main" id="{6588BBA6-0459-4118-9B18-F5826BF39D63}"/>
              </a:ext>
            </a:extLst>
          </p:cNvPr>
          <p:cNvSpPr>
            <a:spLocks noGrp="1"/>
          </p:cNvSpPr>
          <p:nvPr>
            <p:ph type="body" sz="quarter" idx="12"/>
          </p:nvPr>
        </p:nvSpPr>
        <p:spPr/>
        <p:txBody>
          <a:bodyPr/>
          <a:lstStyle/>
          <a:p>
            <a:r>
              <a:rPr lang="en-US" dirty="0"/>
              <a:t>Where to start</a:t>
            </a:r>
          </a:p>
        </p:txBody>
      </p:sp>
    </p:spTree>
    <p:extLst>
      <p:ext uri="{BB962C8B-B14F-4D97-AF65-F5344CB8AC3E}">
        <p14:creationId xmlns:p14="http://schemas.microsoft.com/office/powerpoint/2010/main" val="308935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2407" y="217133"/>
            <a:ext cx="8739267"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000" dirty="0"/>
              <a:t>Getting started on the journey</a:t>
            </a:r>
            <a:endParaRPr lang="en-US" sz="2000" dirty="0"/>
          </a:p>
        </p:txBody>
      </p:sp>
      <p:grpSp>
        <p:nvGrpSpPr>
          <p:cNvPr id="165" name="Group 164">
            <a:extLst>
              <a:ext uri="{FF2B5EF4-FFF2-40B4-BE49-F238E27FC236}">
                <a16:creationId xmlns:a16="http://schemas.microsoft.com/office/drawing/2014/main" id="{327E0A07-E54B-454B-81CF-7D6D4E463BC5}"/>
              </a:ext>
            </a:extLst>
          </p:cNvPr>
          <p:cNvGrpSpPr/>
          <p:nvPr/>
        </p:nvGrpSpPr>
        <p:grpSpPr>
          <a:xfrm>
            <a:off x="876794" y="1006460"/>
            <a:ext cx="2145142" cy="3347638"/>
            <a:chOff x="7358472" y="1447805"/>
            <a:chExt cx="3432227" cy="5356220"/>
          </a:xfrm>
        </p:grpSpPr>
        <p:sp>
          <p:nvSpPr>
            <p:cNvPr id="98" name="Rectangle 97">
              <a:extLst>
                <a:ext uri="{FF2B5EF4-FFF2-40B4-BE49-F238E27FC236}">
                  <a16:creationId xmlns:a16="http://schemas.microsoft.com/office/drawing/2014/main" id="{903600DB-1923-4BFF-8021-C44FBCB2E501}"/>
                </a:ext>
              </a:extLst>
            </p:cNvPr>
            <p:cNvSpPr/>
            <p:nvPr/>
          </p:nvSpPr>
          <p:spPr>
            <a:xfrm>
              <a:off x="7358472"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8739724"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7360085" y="4727855"/>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8251625" y="2744174"/>
              <a:ext cx="1645920" cy="1054728"/>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endParaRPr lang="en-US" sz="1125" dirty="0"/>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endParaRPr lang="en-US" sz="1125" dirty="0"/>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endParaRPr lang="en-US" sz="1125" dirty="0"/>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527FFF"/>
                </a:solidFill>
                <a:prstDash val="solid"/>
                <a:round/>
              </a:ln>
            </p:spPr>
            <p:txBody>
              <a:bodyPr rtlCol="0" anchor="ctr"/>
              <a:lstStyle/>
              <a:p>
                <a:endParaRPr lang="en-US" sz="1125" dirty="0"/>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164" name="Group 163">
            <a:extLst>
              <a:ext uri="{FF2B5EF4-FFF2-40B4-BE49-F238E27FC236}">
                <a16:creationId xmlns:a16="http://schemas.microsoft.com/office/drawing/2014/main" id="{D867BB6B-5DF5-4D3F-B32E-AC4FA1CCDEAC}"/>
              </a:ext>
            </a:extLst>
          </p:cNvPr>
          <p:cNvGrpSpPr/>
          <p:nvPr/>
        </p:nvGrpSpPr>
        <p:grpSpPr>
          <a:xfrm>
            <a:off x="5924422" y="986846"/>
            <a:ext cx="2145142" cy="3347638"/>
            <a:chOff x="3850615" y="1447805"/>
            <a:chExt cx="3432227" cy="5356220"/>
          </a:xfrm>
        </p:grpSpPr>
        <p:sp>
          <p:nvSpPr>
            <p:cNvPr id="99" name="Rectangle 98">
              <a:extLst>
                <a:ext uri="{FF2B5EF4-FFF2-40B4-BE49-F238E27FC236}">
                  <a16:creationId xmlns:a16="http://schemas.microsoft.com/office/drawing/2014/main" id="{CC0EC34F-95F7-4920-B778-FD48EBFB4864}"/>
                </a:ext>
              </a:extLst>
            </p:cNvPr>
            <p:cNvSpPr/>
            <p:nvPr/>
          </p:nvSpPr>
          <p:spPr>
            <a:xfrm>
              <a:off x="3850615"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5231867"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3852228"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Production</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4895380" y="2588562"/>
              <a:ext cx="1342697" cy="137160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2"/>
                </a:solidFill>
                <a:prstDash val="solid"/>
                <a:round/>
              </a:ln>
            </p:spPr>
            <p:txBody>
              <a:bodyPr rtlCol="0" anchor="ctr"/>
              <a:lstStyle/>
              <a:p>
                <a:endParaRPr lang="en-US" sz="1125" dirty="0"/>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2"/>
                </a:solidFill>
                <a:prstDash val="solid"/>
                <a:round/>
              </a:ln>
            </p:spPr>
            <p:txBody>
              <a:bodyPr rtlCol="0" anchor="ctr"/>
              <a:lstStyle/>
              <a:p>
                <a:endParaRPr lang="en-US" sz="1125" dirty="0"/>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2"/>
                </a:solidFill>
                <a:prstDash val="solid"/>
                <a:round/>
              </a:ln>
            </p:spPr>
            <p:txBody>
              <a:bodyPr rtlCol="0" anchor="ctr"/>
              <a:lstStyle/>
              <a:p>
                <a:endParaRPr lang="en-US" sz="1125" dirty="0"/>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endParaRPr lang="en-US" sz="1125" dirty="0"/>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527FFF"/>
                </a:solidFill>
                <a:prstDash val="solid"/>
                <a:round/>
              </a:ln>
            </p:spPr>
            <p:txBody>
              <a:bodyPr rtlCol="0" anchor="ctr"/>
              <a:lstStyle/>
              <a:p>
                <a:endParaRPr lang="en-US" sz="1125" dirty="0"/>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527FFF"/>
                </a:solidFill>
                <a:prstDash val="solid"/>
                <a:round/>
              </a:ln>
            </p:spPr>
            <p:txBody>
              <a:bodyPr rtlCol="0" anchor="ctr"/>
              <a:lstStyle/>
              <a:p>
                <a:endParaRPr lang="en-US" sz="1125" dirty="0"/>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endParaRPr lang="en-US" sz="1125" dirty="0"/>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2"/>
                </a:solidFill>
                <a:prstDash val="solid"/>
                <a:miter/>
              </a:ln>
            </p:spPr>
            <p:txBody>
              <a:bodyPr rtlCol="0" anchor="ctr"/>
              <a:lstStyle/>
              <a:p>
                <a:endParaRPr lang="en-US" sz="1125" dirty="0"/>
              </a:p>
            </p:txBody>
          </p:sp>
        </p:grpSp>
      </p:grpSp>
      <p:grpSp>
        <p:nvGrpSpPr>
          <p:cNvPr id="166" name="Group 165">
            <a:extLst>
              <a:ext uri="{FF2B5EF4-FFF2-40B4-BE49-F238E27FC236}">
                <a16:creationId xmlns:a16="http://schemas.microsoft.com/office/drawing/2014/main" id="{7202A2C4-F30F-4990-A302-0FF3E2ADD9CC}"/>
              </a:ext>
            </a:extLst>
          </p:cNvPr>
          <p:cNvGrpSpPr/>
          <p:nvPr/>
        </p:nvGrpSpPr>
        <p:grpSpPr>
          <a:xfrm>
            <a:off x="3429028" y="1006460"/>
            <a:ext cx="2145142" cy="3347638"/>
            <a:chOff x="10866330" y="1447805"/>
            <a:chExt cx="3432227" cy="5356220"/>
          </a:xfrm>
        </p:grpSpPr>
        <p:sp>
          <p:nvSpPr>
            <p:cNvPr id="38" name="Rectangle 37">
              <a:extLst>
                <a:ext uri="{FF2B5EF4-FFF2-40B4-BE49-F238E27FC236}">
                  <a16:creationId xmlns:a16="http://schemas.microsoft.com/office/drawing/2014/main" id="{6C691B9E-A647-4427-929B-8E3A86B4512F}"/>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sp>
          <p:nvSpPr>
            <p:cNvPr id="6" name="Rectangle 5"/>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Proof of Concept</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12128619" y="2448613"/>
              <a:ext cx="907648" cy="164592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endParaRPr lang="en-US" sz="1125" dirty="0"/>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527FFF"/>
                </a:solidFill>
                <a:prstDash val="solid"/>
                <a:round/>
              </a:ln>
            </p:spPr>
            <p:txBody>
              <a:bodyPr rtlCol="0" anchor="ctr"/>
              <a:lstStyle/>
              <a:p>
                <a:endParaRPr lang="en-US" sz="1125" dirty="0"/>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527FFF"/>
                </a:solidFill>
                <a:prstDash val="solid"/>
                <a:round/>
              </a:ln>
            </p:spPr>
            <p:txBody>
              <a:bodyPr rtlCol="0" anchor="ctr"/>
              <a:lstStyle/>
              <a:p>
                <a:endParaRPr lang="en-US" sz="1125" dirty="0"/>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527FFF"/>
                </a:solidFill>
                <a:prstDash val="solid"/>
                <a:round/>
              </a:ln>
            </p:spPr>
            <p:txBody>
              <a:bodyPr rtlCol="0" anchor="ctr"/>
              <a:lstStyle/>
              <a:p>
                <a:endParaRPr lang="en-US" sz="1125" dirty="0"/>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527FFF"/>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527FFF"/>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endParaRPr lang="en-US" sz="1125" dirty="0"/>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527FFF"/>
                </a:solidFill>
                <a:prstDash val="solid"/>
                <a:round/>
              </a:ln>
            </p:spPr>
            <p:txBody>
              <a:bodyPr rtlCol="0" anchor="ctr"/>
              <a:lstStyle/>
              <a:p>
                <a:endParaRPr lang="en-US" sz="1125" dirty="0"/>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endParaRPr lang="en-US" sz="1125" dirty="0"/>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2"/>
                </a:solidFill>
                <a:prstDash val="solid"/>
                <a:round/>
              </a:ln>
            </p:spPr>
            <p:txBody>
              <a:bodyPr rtlCol="0" anchor="ctr"/>
              <a:lstStyle/>
              <a:p>
                <a:endParaRPr lang="en-US" sz="1125" dirty="0"/>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endParaRPr lang="en-US" sz="1125" dirty="0"/>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endParaRPr lang="en-US" sz="1125" dirty="0"/>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endParaRPr lang="en-US" sz="1125" dirty="0"/>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2"/>
                </a:solidFill>
                <a:prstDash val="solid"/>
                <a:round/>
              </a:ln>
            </p:spPr>
            <p:txBody>
              <a:bodyPr rtlCol="0" anchor="ctr"/>
              <a:lstStyle/>
              <a:p>
                <a:endParaRPr lang="en-US" sz="1125" dirty="0"/>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endParaRPr lang="en-US" sz="1125" dirty="0"/>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2"/>
                </a:solidFill>
                <a:prstDash val="solid"/>
                <a:round/>
              </a:ln>
            </p:spPr>
            <p:txBody>
              <a:bodyPr rtlCol="0" anchor="ctr"/>
              <a:lstStyle/>
              <a:p>
                <a:endParaRPr lang="en-US" sz="1125" dirty="0"/>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endParaRPr lang="en-US" sz="1125" dirty="0"/>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endParaRPr lang="en-US" sz="1125" dirty="0"/>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33403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42" presetClass="path" presetSubtype="0" decel="100000" fill="hold" nodeType="withEffect">
                                  <p:stCondLst>
                                    <p:cond delay="400"/>
                                  </p:stCondLst>
                                  <p:childTnLst>
                                    <p:animMotion origin="layout" path="M -4.16667E-6 0.04599 L -4.16667E-6 -3.95062E-6 " pathEditMode="relative" rAng="0" ptsTypes="AA">
                                      <p:cBhvr>
                                        <p:cTn id="9" dur="600" fill="hold"/>
                                        <p:tgtEl>
                                          <p:spTgt spid="164"/>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par>
                                <p:cTn id="13" presetID="42" presetClass="path" presetSubtype="0" decel="100000" fill="hold" nodeType="withEffect">
                                  <p:stCondLst>
                                    <p:cond delay="600"/>
                                  </p:stCondLst>
                                  <p:childTnLst>
                                    <p:animMotion origin="layout" path="M -4.44444E-6 0.04599 L -4.44444E-6 2.34568E-6 " pathEditMode="relative" rAng="0" ptsTypes="AA">
                                      <p:cBhvr>
                                        <p:cTn id="14" dur="600" fill="hold"/>
                                        <p:tgtEl>
                                          <p:spTgt spid="165"/>
                                        </p:tgtEl>
                                        <p:attrNameLst>
                                          <p:attrName>ppt_x</p:attrName>
                                          <p:attrName>ppt_y</p:attrName>
                                        </p:attrNameLst>
                                      </p:cBhvr>
                                      <p:rCtr x="0" y="-2315"/>
                                    </p:animMotion>
                                  </p:childTnLst>
                                </p:cTn>
                              </p:par>
                              <p:par>
                                <p:cTn id="15" presetID="10" presetClass="entr" presetSubtype="0" fill="hold" nodeType="withEffect">
                                  <p:stCondLst>
                                    <p:cond delay="8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42" presetClass="path" presetSubtype="0" decel="100000" fill="hold" nodeType="withEffect">
                                  <p:stCondLst>
                                    <p:cond delay="800"/>
                                  </p:stCondLst>
                                  <p:childTnLst>
                                    <p:animMotion origin="layout" path="M 2.5E-6 0.04599 L 2.5E-6 2.34568E-6 " pathEditMode="relative" rAng="0" ptsTypes="AA">
                                      <p:cBhvr>
                                        <p:cTn id="19" dur="600" fill="hold"/>
                                        <p:tgtEl>
                                          <p:spTgt spid="16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33012"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Hands-on learning</a:t>
            </a:r>
          </a:p>
        </p:txBody>
      </p:sp>
      <p:sp>
        <p:nvSpPr>
          <p:cNvPr id="11" name="TextBox 10"/>
          <p:cNvSpPr txBox="1"/>
          <p:nvPr/>
        </p:nvSpPr>
        <p:spPr>
          <a:xfrm>
            <a:off x="5567460"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Training + certification</a:t>
            </a:r>
          </a:p>
        </p:txBody>
      </p:sp>
      <p:sp>
        <p:nvSpPr>
          <p:cNvPr id="18" name="Title 2"/>
          <p:cNvSpPr>
            <a:spLocks noGrp="1"/>
          </p:cNvSpPr>
          <p:nvPr>
            <p:ph type="title"/>
          </p:nvPr>
        </p:nvSpPr>
        <p:spPr/>
        <p:txBody>
          <a:bodyPr/>
          <a:lstStyle/>
          <a:p>
            <a:pPr algn="ctr"/>
            <a:r>
              <a:rPr lang="en-US" dirty="0"/>
              <a:t>Building your team’s skills</a:t>
            </a:r>
          </a:p>
        </p:txBody>
      </p:sp>
      <p:sp>
        <p:nvSpPr>
          <p:cNvPr id="19" name="Rectangle 18">
            <a:extLst>
              <a:ext uri="{FF2B5EF4-FFF2-40B4-BE49-F238E27FC236}">
                <a16:creationId xmlns:a16="http://schemas.microsoft.com/office/drawing/2014/main" id="{8718F149-B37D-483A-8AEC-0D64D8AD94CA}"/>
              </a:ext>
            </a:extLst>
          </p:cNvPr>
          <p:cNvSpPr/>
          <p:nvPr/>
        </p:nvSpPr>
        <p:spPr>
          <a:xfrm flipV="1">
            <a:off x="0" y="3676875"/>
            <a:ext cx="9144000" cy="623594"/>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4" descr="Image result for udacity logo"/>
          <p:cNvPicPr>
            <a:picLocks noChangeAspect="1" noChangeArrowheads="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a:off x="5909741" y="2949960"/>
            <a:ext cx="1601438" cy="3442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oursera logo"/>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6509" t="34632" r="14953" b="36263"/>
          <a:stretch/>
        </p:blipFill>
        <p:spPr bwMode="auto">
          <a:xfrm>
            <a:off x="6066389" y="2588709"/>
            <a:ext cx="1288143" cy="3236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dex logo"/>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432426" y="2189954"/>
            <a:ext cx="556069" cy="3611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30FECEC-07E5-4F91-B1E7-4DF952054819}"/>
              </a:ext>
            </a:extLst>
          </p:cNvPr>
          <p:cNvGrpSpPr/>
          <p:nvPr/>
        </p:nvGrpSpPr>
        <p:grpSpPr>
          <a:xfrm>
            <a:off x="6375154" y="1199512"/>
            <a:ext cx="670612" cy="414794"/>
            <a:chOff x="4966949" y="2261023"/>
            <a:chExt cx="1349660" cy="834807"/>
          </a:xfrm>
        </p:grpSpPr>
        <p:sp>
          <p:nvSpPr>
            <p:cNvPr id="21" name="Freeform: Shape 20">
              <a:extLst>
                <a:ext uri="{FF2B5EF4-FFF2-40B4-BE49-F238E27FC236}">
                  <a16:creationId xmlns:a16="http://schemas.microsoft.com/office/drawing/2014/main" id="{40872692-4FA2-4152-B2C1-C7E7040F34B5}"/>
                </a:ext>
              </a:extLst>
            </p:cNvPr>
            <p:cNvSpPr/>
            <p:nvPr/>
          </p:nvSpPr>
          <p:spPr>
            <a:xfrm>
              <a:off x="5150810" y="3028387"/>
              <a:ext cx="859096" cy="64232"/>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025901F7-DC9B-42ED-A279-6F7D74D3C5FA}"/>
                </a:ext>
              </a:extLst>
            </p:cNvPr>
            <p:cNvSpPr/>
            <p:nvPr/>
          </p:nvSpPr>
          <p:spPr>
            <a:xfrm>
              <a:off x="6044430" y="3071744"/>
              <a:ext cx="112404" cy="24086"/>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9DDC5B84-6177-48C5-ABC1-EA8FA8E3DC54}"/>
                </a:ext>
              </a:extLst>
            </p:cNvPr>
            <p:cNvSpPr/>
            <p:nvPr/>
          </p:nvSpPr>
          <p:spPr>
            <a:xfrm>
              <a:off x="5714441" y="2341914"/>
              <a:ext cx="602168" cy="746689"/>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581153CD-F7C5-49FE-8B45-EE7981BE2115}"/>
                </a:ext>
              </a:extLst>
            </p:cNvPr>
            <p:cNvSpPr/>
            <p:nvPr/>
          </p:nvSpPr>
          <p:spPr>
            <a:xfrm>
              <a:off x="5483209" y="2341914"/>
              <a:ext cx="168607" cy="24086"/>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95FC6507-9BB3-414F-8D79-79F886325FDE}"/>
                </a:ext>
              </a:extLst>
            </p:cNvPr>
            <p:cNvSpPr/>
            <p:nvPr/>
          </p:nvSpPr>
          <p:spPr>
            <a:xfrm>
              <a:off x="5427807" y="2450305"/>
              <a:ext cx="778805" cy="529908"/>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291F495F-DCB0-4E5C-83B1-ADBFD14C8B28}"/>
                </a:ext>
              </a:extLst>
            </p:cNvPr>
            <p:cNvSpPr/>
            <p:nvPr/>
          </p:nvSpPr>
          <p:spPr>
            <a:xfrm>
              <a:off x="5432627" y="2785914"/>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AF64290-25DC-4D24-BEBE-597F95A56467}"/>
                </a:ext>
              </a:extLst>
            </p:cNvPr>
            <p:cNvSpPr/>
            <p:nvPr/>
          </p:nvSpPr>
          <p:spPr>
            <a:xfrm>
              <a:off x="5432627" y="2868612"/>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41328FB1-71DD-4669-A721-AFB95FE0C5F6}"/>
                </a:ext>
              </a:extLst>
            </p:cNvPr>
            <p:cNvSpPr/>
            <p:nvPr/>
          </p:nvSpPr>
          <p:spPr>
            <a:xfrm>
              <a:off x="5659042" y="2538623"/>
              <a:ext cx="152548" cy="152548"/>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61280264-9426-40BA-83DB-7100434E823A}"/>
                </a:ext>
              </a:extLst>
            </p:cNvPr>
            <p:cNvSpPr/>
            <p:nvPr/>
          </p:nvSpPr>
          <p:spPr>
            <a:xfrm>
              <a:off x="4966949" y="2261023"/>
              <a:ext cx="497794" cy="49779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0" name="Freeform: Shape 29">
              <a:extLst>
                <a:ext uri="{FF2B5EF4-FFF2-40B4-BE49-F238E27FC236}">
                  <a16:creationId xmlns:a16="http://schemas.microsoft.com/office/drawing/2014/main" id="{78D4700E-0C3B-48FB-B264-E3CB6D898C0A}"/>
                </a:ext>
              </a:extLst>
            </p:cNvPr>
            <p:cNvSpPr/>
            <p:nvPr/>
          </p:nvSpPr>
          <p:spPr>
            <a:xfrm>
              <a:off x="5079353" y="2371621"/>
              <a:ext cx="272983" cy="272983"/>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30">
              <a:extLst>
                <a:ext uri="{FF2B5EF4-FFF2-40B4-BE49-F238E27FC236}">
                  <a16:creationId xmlns:a16="http://schemas.microsoft.com/office/drawing/2014/main" id="{175D548D-143C-4554-BF3F-EB096FCAB169}"/>
                </a:ext>
              </a:extLst>
            </p:cNvPr>
            <p:cNvSpPr/>
            <p:nvPr/>
          </p:nvSpPr>
          <p:spPr>
            <a:xfrm>
              <a:off x="5185334" y="2760221"/>
              <a:ext cx="184665" cy="240867"/>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31">
              <a:extLst>
                <a:ext uri="{FF2B5EF4-FFF2-40B4-BE49-F238E27FC236}">
                  <a16:creationId xmlns:a16="http://schemas.microsoft.com/office/drawing/2014/main" id="{CB27EB4A-CD9B-4658-95B3-F8B6339420A7}"/>
                </a:ext>
              </a:extLst>
            </p:cNvPr>
            <p:cNvSpPr/>
            <p:nvPr/>
          </p:nvSpPr>
          <p:spPr>
            <a:xfrm>
              <a:off x="5043730" y="2741756"/>
              <a:ext cx="152548" cy="264955"/>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1026" name="Picture 2" descr="Machine Learning educational devices"/>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5921" t="14141" r="16072" b="10884"/>
          <a:stretch/>
        </p:blipFill>
        <p:spPr bwMode="auto">
          <a:xfrm>
            <a:off x="1204437" y="2036260"/>
            <a:ext cx="2343150" cy="150297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71EE2FF4-BA4D-4042-9F3D-407343AAC26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0F9E89F8-96E5-412A-819D-D29E5F9F5E04}"/>
              </a:ext>
            </a:extLst>
          </p:cNvPr>
          <p:cNvGrpSpPr/>
          <p:nvPr/>
        </p:nvGrpSpPr>
        <p:grpSpPr>
          <a:xfrm>
            <a:off x="457199" y="3804006"/>
            <a:ext cx="8230774" cy="369332"/>
            <a:chOff x="457199" y="3833441"/>
            <a:chExt cx="8230774" cy="369332"/>
          </a:xfrm>
        </p:grpSpPr>
        <p:sp>
          <p:nvSpPr>
            <p:cNvPr id="3" name="Rectangle 2"/>
            <p:cNvSpPr/>
            <p:nvPr/>
          </p:nvSpPr>
          <p:spPr>
            <a:xfrm>
              <a:off x="719750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Partnerships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with MOOCs</a:t>
              </a:r>
            </a:p>
          </p:txBody>
        </p:sp>
        <p:sp>
          <p:nvSpPr>
            <p:cNvPr id="6" name="Rectangle 5"/>
            <p:cNvSpPr/>
            <p:nvPr/>
          </p:nvSpPr>
          <p:spPr>
            <a:xfrm>
              <a:off x="457199"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DeepRacer  Reinforcement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p:cNvSpPr/>
            <p:nvPr/>
          </p:nvSpPr>
          <p:spPr>
            <a:xfrm>
              <a:off x="382735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DeepLens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p:cNvSpPr/>
            <p:nvPr/>
          </p:nvSpPr>
          <p:spPr>
            <a:xfrm>
              <a:off x="5512427"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ML Training </a:t>
              </a:r>
              <a:b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b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and Certification</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p:cNvSpPr/>
            <p:nvPr/>
          </p:nvSpPr>
          <p:spPr>
            <a:xfrm>
              <a:off x="2142275" y="3833441"/>
              <a:ext cx="1490472" cy="369332"/>
            </a:xfrm>
            <a:prstGeom prst="rect">
              <a:avLst/>
            </a:prstGeom>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a:t>
              </a:r>
              <a:r>
                <a:rPr kumimoji="0" lang="en-US" sz="900" b="0" i="0" u="none" strike="noStrike" kern="1200" cap="none" spc="0" normalizeH="0" baseline="0" noProof="0" dirty="0" err="1">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DeepComposer</a:t>
              </a:r>
              <a:endPar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Generative AI</a:t>
              </a:r>
            </a:p>
          </p:txBody>
        </p:sp>
        <p:cxnSp>
          <p:nvCxnSpPr>
            <p:cNvPr id="39" name="Straight Connector 38">
              <a:extLst>
                <a:ext uri="{FF2B5EF4-FFF2-40B4-BE49-F238E27FC236}">
                  <a16:creationId xmlns:a16="http://schemas.microsoft.com/office/drawing/2014/main" id="{DA9991B9-A700-4F4E-8B24-2097E19846E9}"/>
                </a:ext>
              </a:extLst>
            </p:cNvPr>
            <p:cNvCxnSpPr>
              <a:cxnSpLocks/>
            </p:cNvCxnSpPr>
            <p:nvPr/>
          </p:nvCxnSpPr>
          <p:spPr>
            <a:xfrm>
              <a:off x="2044973"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A8A574-FC81-4138-A961-B885679E2317}"/>
                </a:ext>
              </a:extLst>
            </p:cNvPr>
            <p:cNvCxnSpPr>
              <a:cxnSpLocks/>
            </p:cNvCxnSpPr>
            <p:nvPr/>
          </p:nvCxnSpPr>
          <p:spPr>
            <a:xfrm>
              <a:off x="3730049"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294F74F-29CB-4B3A-8D97-7DD742FB0A0B}"/>
                </a:ext>
              </a:extLst>
            </p:cNvPr>
            <p:cNvCxnSpPr>
              <a:cxnSpLocks/>
            </p:cNvCxnSpPr>
            <p:nvPr/>
          </p:nvCxnSpPr>
          <p:spPr>
            <a:xfrm>
              <a:off x="5415125"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58B5F1F-C307-4AC0-89B6-509F0E1F9F6B}"/>
                </a:ext>
              </a:extLst>
            </p:cNvPr>
            <p:cNvCxnSpPr>
              <a:cxnSpLocks/>
            </p:cNvCxnSpPr>
            <p:nvPr/>
          </p:nvCxnSpPr>
          <p:spPr>
            <a:xfrm>
              <a:off x="7100201"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8E6FF24B-0A0A-4772-A7A1-1BCC6BB7C2E1}"/>
              </a:ext>
            </a:extLst>
          </p:cNvPr>
          <p:cNvGrpSpPr/>
          <p:nvPr/>
        </p:nvGrpSpPr>
        <p:grpSpPr>
          <a:xfrm>
            <a:off x="2198500" y="1183560"/>
            <a:ext cx="355024" cy="459362"/>
            <a:chOff x="11229259" y="4691987"/>
            <a:chExt cx="355024" cy="459362"/>
          </a:xfrm>
        </p:grpSpPr>
        <p:sp>
          <p:nvSpPr>
            <p:cNvPr id="48" name="Freeform: Shape 47">
              <a:extLst>
                <a:ext uri="{FF2B5EF4-FFF2-40B4-BE49-F238E27FC236}">
                  <a16:creationId xmlns:a16="http://schemas.microsoft.com/office/drawing/2014/main" id="{F0DC6644-4ADD-4362-9AFE-6835E066C68E}"/>
                </a:ext>
              </a:extLst>
            </p:cNvPr>
            <p:cNvSpPr/>
            <p:nvPr/>
          </p:nvSpPr>
          <p:spPr>
            <a:xfrm>
              <a:off x="11229259" y="4691987"/>
              <a:ext cx="237943" cy="459362"/>
            </a:xfrm>
            <a:custGeom>
              <a:avLst/>
              <a:gdLst>
                <a:gd name="connsiteX0" fmla="*/ 233316 w 237942"/>
                <a:gd name="connsiteY0" fmla="*/ 73035 h 459361"/>
                <a:gd name="connsiteX1" fmla="*/ 233316 w 237942"/>
                <a:gd name="connsiteY1" fmla="*/ 43953 h 459361"/>
                <a:gd name="connsiteX2" fmla="*/ 194320 w 237942"/>
                <a:gd name="connsiteY2" fmla="*/ 4957 h 459361"/>
                <a:gd name="connsiteX3" fmla="*/ 43953 w 237942"/>
                <a:gd name="connsiteY3" fmla="*/ 4957 h 459361"/>
                <a:gd name="connsiteX4" fmla="*/ 4957 w 237942"/>
                <a:gd name="connsiteY4" fmla="*/ 43953 h 459361"/>
                <a:gd name="connsiteX5" fmla="*/ 4957 w 237942"/>
                <a:gd name="connsiteY5" fmla="*/ 73035 h 459361"/>
                <a:gd name="connsiteX6" fmla="*/ 4957 w 237942"/>
                <a:gd name="connsiteY6" fmla="*/ 402850 h 459361"/>
                <a:gd name="connsiteX7" fmla="*/ 4957 w 237942"/>
                <a:gd name="connsiteY7" fmla="*/ 426314 h 459361"/>
                <a:gd name="connsiteX8" fmla="*/ 43953 w 237942"/>
                <a:gd name="connsiteY8" fmla="*/ 456387 h 459361"/>
                <a:gd name="connsiteX9" fmla="*/ 194650 w 237942"/>
                <a:gd name="connsiteY9" fmla="*/ 456387 h 459361"/>
                <a:gd name="connsiteX10" fmla="*/ 233647 w 237942"/>
                <a:gd name="connsiteY10" fmla="*/ 426314 h 459361"/>
                <a:gd name="connsiteX11" fmla="*/ 233647 w 237942"/>
                <a:gd name="connsiteY11" fmla="*/ 402850 h 45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42" h="459361">
                  <a:moveTo>
                    <a:pt x="233316" y="73035"/>
                  </a:moveTo>
                  <a:lnTo>
                    <a:pt x="233316" y="43953"/>
                  </a:lnTo>
                  <a:cubicBezTo>
                    <a:pt x="233316" y="22472"/>
                    <a:pt x="215801" y="4957"/>
                    <a:pt x="194320" y="4957"/>
                  </a:cubicBezTo>
                  <a:lnTo>
                    <a:pt x="43953" y="4957"/>
                  </a:lnTo>
                  <a:cubicBezTo>
                    <a:pt x="22472" y="4957"/>
                    <a:pt x="4957" y="22472"/>
                    <a:pt x="4957" y="43953"/>
                  </a:cubicBezTo>
                  <a:lnTo>
                    <a:pt x="4957" y="73035"/>
                  </a:lnTo>
                  <a:lnTo>
                    <a:pt x="4957" y="402850"/>
                  </a:lnTo>
                  <a:lnTo>
                    <a:pt x="4957" y="426314"/>
                  </a:lnTo>
                  <a:cubicBezTo>
                    <a:pt x="4957" y="447795"/>
                    <a:pt x="22472" y="456387"/>
                    <a:pt x="43953" y="456387"/>
                  </a:cubicBezTo>
                  <a:lnTo>
                    <a:pt x="194650" y="456387"/>
                  </a:lnTo>
                  <a:cubicBezTo>
                    <a:pt x="216131" y="456387"/>
                    <a:pt x="233647" y="447795"/>
                    <a:pt x="233647" y="426314"/>
                  </a:cubicBezTo>
                  <a:lnTo>
                    <a:pt x="233647" y="4028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4A7AE4FB-BA1B-4630-B693-945CC0CD7177}"/>
                </a:ext>
              </a:extLst>
            </p:cNvPr>
            <p:cNvSpPr/>
            <p:nvPr/>
          </p:nvSpPr>
          <p:spPr>
            <a:xfrm>
              <a:off x="11327741" y="4726357"/>
              <a:ext cx="66095" cy="9914"/>
            </a:xfrm>
            <a:custGeom>
              <a:avLst/>
              <a:gdLst>
                <a:gd name="connsiteX0" fmla="*/ 62129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2129" y="4957"/>
                  </a:moveTo>
                  <a:lnTo>
                    <a:pt x="4957" y="4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10608197-1F15-407F-9FC4-CA35F8B23F50}"/>
                </a:ext>
              </a:extLst>
            </p:cNvPr>
            <p:cNvSpPr/>
            <p:nvPr/>
          </p:nvSpPr>
          <p:spPr>
            <a:xfrm>
              <a:off x="11298659" y="4719417"/>
              <a:ext cx="23133" cy="23133"/>
            </a:xfrm>
            <a:custGeom>
              <a:avLst/>
              <a:gdLst>
                <a:gd name="connsiteX0" fmla="*/ 18837 w 23133"/>
                <a:gd name="connsiteY0" fmla="*/ 11897 h 23133"/>
                <a:gd name="connsiteX1" fmla="*/ 11897 w 23133"/>
                <a:gd name="connsiteY1" fmla="*/ 18837 h 23133"/>
                <a:gd name="connsiteX2" fmla="*/ 4957 w 23133"/>
                <a:gd name="connsiteY2" fmla="*/ 11897 h 23133"/>
                <a:gd name="connsiteX3" fmla="*/ 11897 w 23133"/>
                <a:gd name="connsiteY3" fmla="*/ 4957 h 23133"/>
                <a:gd name="connsiteX4" fmla="*/ 18837 w 23133"/>
                <a:gd name="connsiteY4" fmla="*/ 11897 h 2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3" h="23133">
                  <a:moveTo>
                    <a:pt x="18837" y="11897"/>
                  </a:moveTo>
                  <a:cubicBezTo>
                    <a:pt x="18837" y="15730"/>
                    <a:pt x="15730" y="18837"/>
                    <a:pt x="11897" y="18837"/>
                  </a:cubicBezTo>
                  <a:cubicBezTo>
                    <a:pt x="8064" y="18837"/>
                    <a:pt x="4957" y="15730"/>
                    <a:pt x="4957" y="11897"/>
                  </a:cubicBezTo>
                  <a:cubicBezTo>
                    <a:pt x="4957" y="8064"/>
                    <a:pt x="8064" y="4957"/>
                    <a:pt x="11897" y="4957"/>
                  </a:cubicBezTo>
                  <a:cubicBezTo>
                    <a:pt x="15730" y="4957"/>
                    <a:pt x="18837" y="8064"/>
                    <a:pt x="18837" y="11897"/>
                  </a:cubicBezTo>
                  <a:close/>
                </a:path>
              </a:pathLst>
            </a:custGeom>
            <a:no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CA5AA8AD-E47B-45AE-AA77-F6C033D06047}"/>
                </a:ext>
              </a:extLst>
            </p:cNvPr>
            <p:cNvSpPr/>
            <p:nvPr/>
          </p:nvSpPr>
          <p:spPr>
            <a:xfrm>
              <a:off x="11229259" y="4759074"/>
              <a:ext cx="237943" cy="92533"/>
            </a:xfrm>
            <a:custGeom>
              <a:avLst/>
              <a:gdLst>
                <a:gd name="connsiteX0" fmla="*/ 4957 w 237942"/>
                <a:gd name="connsiteY0" fmla="*/ 4957 h 92533"/>
                <a:gd name="connsiteX1" fmla="*/ 233316 w 237942"/>
                <a:gd name="connsiteY1" fmla="*/ 4957 h 92533"/>
                <a:gd name="connsiteX2" fmla="*/ 233316 w 237942"/>
                <a:gd name="connsiteY2" fmla="*/ 90550 h 92533"/>
              </a:gdLst>
              <a:ahLst/>
              <a:cxnLst>
                <a:cxn ang="0">
                  <a:pos x="connsiteX0" y="connsiteY0"/>
                </a:cxn>
                <a:cxn ang="0">
                  <a:pos x="connsiteX1" y="connsiteY1"/>
                </a:cxn>
                <a:cxn ang="0">
                  <a:pos x="connsiteX2" y="connsiteY2"/>
                </a:cxn>
              </a:cxnLst>
              <a:rect l="l" t="t" r="r" b="b"/>
              <a:pathLst>
                <a:path w="237942" h="92533">
                  <a:moveTo>
                    <a:pt x="4957" y="4957"/>
                  </a:moveTo>
                  <a:lnTo>
                    <a:pt x="233316" y="4957"/>
                  </a:lnTo>
                  <a:lnTo>
                    <a:pt x="233316" y="905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4C732D25-6B70-4A58-98F2-13D7A21A1FFD}"/>
                </a:ext>
              </a:extLst>
            </p:cNvPr>
            <p:cNvSpPr/>
            <p:nvPr/>
          </p:nvSpPr>
          <p:spPr>
            <a:xfrm>
              <a:off x="11229259" y="5073687"/>
              <a:ext cx="237943" cy="23133"/>
            </a:xfrm>
            <a:custGeom>
              <a:avLst/>
              <a:gdLst>
                <a:gd name="connsiteX0" fmla="*/ 4957 w 237942"/>
                <a:gd name="connsiteY0" fmla="*/ 20159 h 23133"/>
                <a:gd name="connsiteX1" fmla="*/ 233316 w 237942"/>
                <a:gd name="connsiteY1" fmla="*/ 20159 h 23133"/>
                <a:gd name="connsiteX2" fmla="*/ 233316 w 237942"/>
                <a:gd name="connsiteY2" fmla="*/ 4957 h 23133"/>
              </a:gdLst>
              <a:ahLst/>
              <a:cxnLst>
                <a:cxn ang="0">
                  <a:pos x="connsiteX0" y="connsiteY0"/>
                </a:cxn>
                <a:cxn ang="0">
                  <a:pos x="connsiteX1" y="connsiteY1"/>
                </a:cxn>
                <a:cxn ang="0">
                  <a:pos x="connsiteX2" y="connsiteY2"/>
                </a:cxn>
              </a:cxnLst>
              <a:rect l="l" t="t" r="r" b="b"/>
              <a:pathLst>
                <a:path w="237942" h="23133">
                  <a:moveTo>
                    <a:pt x="4957" y="20159"/>
                  </a:moveTo>
                  <a:lnTo>
                    <a:pt x="233316" y="20159"/>
                  </a:lnTo>
                  <a:lnTo>
                    <a:pt x="233316" y="495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164DA017-00C6-41BC-B679-AEB09A2DB10E}"/>
                </a:ext>
              </a:extLst>
            </p:cNvPr>
            <p:cNvSpPr/>
            <p:nvPr/>
          </p:nvSpPr>
          <p:spPr>
            <a:xfrm>
              <a:off x="11346340" y="4857317"/>
              <a:ext cx="237943" cy="224724"/>
            </a:xfrm>
            <a:custGeom>
              <a:avLst/>
              <a:gdLst>
                <a:gd name="connsiteX0" fmla="*/ 89137 w 237942"/>
                <a:gd name="connsiteY0" fmla="*/ 141682 h 224723"/>
                <a:gd name="connsiteX1" fmla="*/ 7839 w 237942"/>
                <a:gd name="connsiteY1" fmla="*/ 28990 h 224723"/>
                <a:gd name="connsiteX2" fmla="*/ 11144 w 237942"/>
                <a:gd name="connsiteY2" fmla="*/ 7839 h 224723"/>
                <a:gd name="connsiteX3" fmla="*/ 11144 w 237942"/>
                <a:gd name="connsiteY3" fmla="*/ 7839 h 224723"/>
                <a:gd name="connsiteX4" fmla="*/ 32295 w 237942"/>
                <a:gd name="connsiteY4" fmla="*/ 11144 h 224723"/>
                <a:gd name="connsiteX5" fmla="*/ 94755 w 237942"/>
                <a:gd name="connsiteY5" fmla="*/ 97729 h 224723"/>
                <a:gd name="connsiteX6" fmla="*/ 62368 w 237942"/>
                <a:gd name="connsiteY6" fmla="*/ 52784 h 224723"/>
                <a:gd name="connsiteX7" fmla="*/ 65673 w 237942"/>
                <a:gd name="connsiteY7" fmla="*/ 31634 h 224723"/>
                <a:gd name="connsiteX8" fmla="*/ 65673 w 237942"/>
                <a:gd name="connsiteY8" fmla="*/ 31634 h 224723"/>
                <a:gd name="connsiteX9" fmla="*/ 86823 w 237942"/>
                <a:gd name="connsiteY9" fmla="*/ 34938 h 224723"/>
                <a:gd name="connsiteX10" fmla="*/ 119210 w 237942"/>
                <a:gd name="connsiteY10" fmla="*/ 79883 h 224723"/>
                <a:gd name="connsiteX11" fmla="*/ 94755 w 237942"/>
                <a:gd name="connsiteY11" fmla="*/ 45183 h 224723"/>
                <a:gd name="connsiteX12" fmla="*/ 98059 w 237942"/>
                <a:gd name="connsiteY12" fmla="*/ 24033 h 224723"/>
                <a:gd name="connsiteX13" fmla="*/ 98059 w 237942"/>
                <a:gd name="connsiteY13" fmla="*/ 24033 h 224723"/>
                <a:gd name="connsiteX14" fmla="*/ 119210 w 237942"/>
                <a:gd name="connsiteY14" fmla="*/ 27338 h 224723"/>
                <a:gd name="connsiteX15" fmla="*/ 148622 w 237942"/>
                <a:gd name="connsiteY15" fmla="*/ 68317 h 224723"/>
                <a:gd name="connsiteX16" fmla="*/ 129124 w 237942"/>
                <a:gd name="connsiteY16" fmla="*/ 41218 h 224723"/>
                <a:gd name="connsiteX17" fmla="*/ 132429 w 237942"/>
                <a:gd name="connsiteY17" fmla="*/ 20067 h 224723"/>
                <a:gd name="connsiteX18" fmla="*/ 132429 w 237942"/>
                <a:gd name="connsiteY18" fmla="*/ 20067 h 224723"/>
                <a:gd name="connsiteX19" fmla="*/ 153579 w 237942"/>
                <a:gd name="connsiteY19" fmla="*/ 23372 h 224723"/>
                <a:gd name="connsiteX20" fmla="*/ 182992 w 237942"/>
                <a:gd name="connsiteY20" fmla="*/ 64351 h 224723"/>
                <a:gd name="connsiteX21" fmla="*/ 201498 w 237942"/>
                <a:gd name="connsiteY21" fmla="*/ 103017 h 224723"/>
                <a:gd name="connsiteX22" fmla="*/ 235868 w 237942"/>
                <a:gd name="connsiteY22" fmla="*/ 163824 h 224723"/>
                <a:gd name="connsiteX23" fmla="*/ 155893 w 237942"/>
                <a:gd name="connsiteY23" fmla="*/ 221327 h 224723"/>
                <a:gd name="connsiteX24" fmla="*/ 117557 w 237942"/>
                <a:gd name="connsiteY24" fmla="*/ 195550 h 224723"/>
                <a:gd name="connsiteX25" fmla="*/ 73935 w 237942"/>
                <a:gd name="connsiteY25" fmla="*/ 173408 h 224723"/>
                <a:gd name="connsiteX26" fmla="*/ 25024 w 237942"/>
                <a:gd name="connsiteY26" fmla="*/ 105330 h 224723"/>
                <a:gd name="connsiteX27" fmla="*/ 25024 w 237942"/>
                <a:gd name="connsiteY27" fmla="*/ 105330 h 224723"/>
                <a:gd name="connsiteX28" fmla="*/ 67656 w 237942"/>
                <a:gd name="connsiteY28" fmla="*/ 112270 h 224723"/>
                <a:gd name="connsiteX29" fmla="*/ 89137 w 237942"/>
                <a:gd name="connsiteY29" fmla="*/ 141682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7942" h="224723">
                  <a:moveTo>
                    <a:pt x="89137" y="141682"/>
                  </a:moveTo>
                  <a:lnTo>
                    <a:pt x="7839" y="28990"/>
                  </a:lnTo>
                  <a:cubicBezTo>
                    <a:pt x="2882" y="22050"/>
                    <a:pt x="4535" y="12797"/>
                    <a:pt x="11144" y="7839"/>
                  </a:cubicBezTo>
                  <a:lnTo>
                    <a:pt x="11144" y="7839"/>
                  </a:lnTo>
                  <a:cubicBezTo>
                    <a:pt x="18084" y="2882"/>
                    <a:pt x="27338" y="4535"/>
                    <a:pt x="32295" y="11144"/>
                  </a:cubicBezTo>
                  <a:lnTo>
                    <a:pt x="94755" y="97729"/>
                  </a:lnTo>
                  <a:lnTo>
                    <a:pt x="62368" y="52784"/>
                  </a:lnTo>
                  <a:cubicBezTo>
                    <a:pt x="57411" y="45844"/>
                    <a:pt x="59063" y="36591"/>
                    <a:pt x="65673" y="31634"/>
                  </a:cubicBezTo>
                  <a:lnTo>
                    <a:pt x="65673" y="31634"/>
                  </a:lnTo>
                  <a:cubicBezTo>
                    <a:pt x="72613" y="26677"/>
                    <a:pt x="81866" y="28329"/>
                    <a:pt x="86823" y="34938"/>
                  </a:cubicBezTo>
                  <a:lnTo>
                    <a:pt x="119210" y="79883"/>
                  </a:lnTo>
                  <a:lnTo>
                    <a:pt x="94755" y="45183"/>
                  </a:lnTo>
                  <a:cubicBezTo>
                    <a:pt x="89798" y="38243"/>
                    <a:pt x="91450" y="28990"/>
                    <a:pt x="98059" y="24033"/>
                  </a:cubicBezTo>
                  <a:lnTo>
                    <a:pt x="98059" y="24033"/>
                  </a:lnTo>
                  <a:cubicBezTo>
                    <a:pt x="104999" y="19076"/>
                    <a:pt x="114253" y="20728"/>
                    <a:pt x="119210" y="27338"/>
                  </a:cubicBezTo>
                  <a:lnTo>
                    <a:pt x="148622" y="68317"/>
                  </a:lnTo>
                  <a:lnTo>
                    <a:pt x="129124" y="41218"/>
                  </a:lnTo>
                  <a:cubicBezTo>
                    <a:pt x="124167" y="34278"/>
                    <a:pt x="125819" y="25024"/>
                    <a:pt x="132429" y="20067"/>
                  </a:cubicBezTo>
                  <a:lnTo>
                    <a:pt x="132429" y="20067"/>
                  </a:lnTo>
                  <a:cubicBezTo>
                    <a:pt x="139369" y="15110"/>
                    <a:pt x="148622" y="16762"/>
                    <a:pt x="153579" y="23372"/>
                  </a:cubicBezTo>
                  <a:lnTo>
                    <a:pt x="182992" y="64351"/>
                  </a:lnTo>
                  <a:cubicBezTo>
                    <a:pt x="182992" y="64351"/>
                    <a:pt x="197533" y="87154"/>
                    <a:pt x="201498" y="103017"/>
                  </a:cubicBezTo>
                  <a:cubicBezTo>
                    <a:pt x="205464" y="118879"/>
                    <a:pt x="235868" y="163824"/>
                    <a:pt x="235868" y="163824"/>
                  </a:cubicBezTo>
                  <a:lnTo>
                    <a:pt x="155893" y="221327"/>
                  </a:lnTo>
                  <a:cubicBezTo>
                    <a:pt x="155893" y="221327"/>
                    <a:pt x="143996" y="199516"/>
                    <a:pt x="117557" y="195550"/>
                  </a:cubicBezTo>
                  <a:cubicBezTo>
                    <a:pt x="91119" y="191584"/>
                    <a:pt x="73935" y="173408"/>
                    <a:pt x="73935" y="173408"/>
                  </a:cubicBezTo>
                  <a:lnTo>
                    <a:pt x="25024" y="105330"/>
                  </a:lnTo>
                  <a:lnTo>
                    <a:pt x="25024" y="105330"/>
                  </a:lnTo>
                  <a:cubicBezTo>
                    <a:pt x="38574" y="95416"/>
                    <a:pt x="57741" y="98720"/>
                    <a:pt x="67656" y="112270"/>
                  </a:cubicBezTo>
                  <a:lnTo>
                    <a:pt x="89137" y="141682"/>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960EAE94-38B4-475B-AA8C-1E8222E0E794}"/>
                </a:ext>
              </a:extLst>
            </p:cNvPr>
            <p:cNvSpPr/>
            <p:nvPr/>
          </p:nvSpPr>
          <p:spPr>
            <a:xfrm>
              <a:off x="11392845" y="4821203"/>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D43CE31D-38AC-426B-8181-33CD70923F6F}"/>
                </a:ext>
              </a:extLst>
            </p:cNvPr>
            <p:cNvSpPr/>
            <p:nvPr/>
          </p:nvSpPr>
          <p:spPr>
            <a:xfrm>
              <a:off x="11289736" y="4895560"/>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1FBD68A2-0C16-409F-A8BA-B7A62BC1057F}"/>
                </a:ext>
              </a:extLst>
            </p:cNvPr>
            <p:cNvSpPr/>
            <p:nvPr/>
          </p:nvSpPr>
          <p:spPr>
            <a:xfrm>
              <a:off x="11296676" y="4861521"/>
              <a:ext cx="36352" cy="13219"/>
            </a:xfrm>
            <a:custGeom>
              <a:avLst/>
              <a:gdLst>
                <a:gd name="connsiteX0" fmla="*/ 4957 w 36352"/>
                <a:gd name="connsiteY0" fmla="*/ 4957 h 13219"/>
                <a:gd name="connsiteX1" fmla="*/ 33709 w 36352"/>
                <a:gd name="connsiteY1" fmla="*/ 9584 h 13219"/>
              </a:gdLst>
              <a:ahLst/>
              <a:cxnLst>
                <a:cxn ang="0">
                  <a:pos x="connsiteX0" y="connsiteY0"/>
                </a:cxn>
                <a:cxn ang="0">
                  <a:pos x="connsiteX1" y="connsiteY1"/>
                </a:cxn>
              </a:cxnLst>
              <a:rect l="l" t="t" r="r" b="b"/>
              <a:pathLst>
                <a:path w="36352" h="13219">
                  <a:moveTo>
                    <a:pt x="4957" y="4957"/>
                  </a:moveTo>
                  <a:lnTo>
                    <a:pt x="33709" y="9584"/>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BB3FCD1E-7995-4479-98C5-3E46824F5073}"/>
                </a:ext>
              </a:extLst>
            </p:cNvPr>
            <p:cNvSpPr/>
            <p:nvPr/>
          </p:nvSpPr>
          <p:spPr>
            <a:xfrm>
              <a:off x="11370373" y="4805341"/>
              <a:ext cx="13219" cy="36352"/>
            </a:xfrm>
            <a:custGeom>
              <a:avLst/>
              <a:gdLst>
                <a:gd name="connsiteX0" fmla="*/ 9584 w 13219"/>
                <a:gd name="connsiteY0" fmla="*/ 4957 h 36352"/>
                <a:gd name="connsiteX1" fmla="*/ 4957 w 13219"/>
                <a:gd name="connsiteY1" fmla="*/ 33378 h 36352"/>
              </a:gdLst>
              <a:ahLst/>
              <a:cxnLst>
                <a:cxn ang="0">
                  <a:pos x="connsiteX0" y="connsiteY0"/>
                </a:cxn>
                <a:cxn ang="0">
                  <a:pos x="connsiteX1" y="connsiteY1"/>
                </a:cxn>
              </a:cxnLst>
              <a:rect l="l" t="t" r="r" b="b"/>
              <a:pathLst>
                <a:path w="13219" h="36352">
                  <a:moveTo>
                    <a:pt x="9584" y="4957"/>
                  </a:moveTo>
                  <a:lnTo>
                    <a:pt x="4957" y="3337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A84ABECC-CBEC-43C4-B47F-D9D86B562A36}"/>
                </a:ext>
              </a:extLst>
            </p:cNvPr>
            <p:cNvSpPr/>
            <p:nvPr/>
          </p:nvSpPr>
          <p:spPr>
            <a:xfrm>
              <a:off x="11310226" y="4801044"/>
              <a:ext cx="39657" cy="49571"/>
            </a:xfrm>
            <a:custGeom>
              <a:avLst/>
              <a:gdLst>
                <a:gd name="connsiteX0" fmla="*/ 4957 w 39657"/>
                <a:gd name="connsiteY0" fmla="*/ 4957 h 49571"/>
                <a:gd name="connsiteX1" fmla="*/ 35361 w 39657"/>
                <a:gd name="connsiteY1" fmla="*/ 47258 h 49571"/>
              </a:gdLst>
              <a:ahLst/>
              <a:cxnLst>
                <a:cxn ang="0">
                  <a:pos x="connsiteX0" y="connsiteY0"/>
                </a:cxn>
                <a:cxn ang="0">
                  <a:pos x="connsiteX1" y="connsiteY1"/>
                </a:cxn>
              </a:cxnLst>
              <a:rect l="l" t="t" r="r" b="b"/>
              <a:pathLst>
                <a:path w="39657" h="49571">
                  <a:moveTo>
                    <a:pt x="4957" y="4957"/>
                  </a:moveTo>
                  <a:lnTo>
                    <a:pt x="35361" y="4725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33952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rningstar Logo.sv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86009" y="1645035"/>
            <a:ext cx="1304692" cy="275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3461B38F-E636-4AE7-88EA-21E9CE29FAEE}"/>
              </a:ext>
            </a:extLst>
          </p:cNvPr>
          <p:cNvSpPr txBox="1">
            <a:spLocks/>
          </p:cNvSpPr>
          <p:nvPr/>
        </p:nvSpPr>
        <p:spPr>
          <a:xfrm>
            <a:off x="466958" y="1729395"/>
            <a:ext cx="3740845"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CC00"/>
                </a:solidFill>
                <a:effectLst/>
                <a:uLnTx/>
                <a:uFillTx/>
                <a:latin typeface="Amazon Ember"/>
                <a:ea typeface="+mn-ea"/>
              </a:rPr>
              <a:t>DeepRacer</a:t>
            </a:r>
            <a:endParaRPr kumimoji="0" lang="en-US" sz="2800" b="1" i="0" u="none" strike="noStrike" kern="1200" cap="none" spc="0" normalizeH="0" baseline="0" noProof="0" dirty="0">
              <a:ln>
                <a:noFill/>
              </a:ln>
              <a:solidFill>
                <a:srgbClr val="FFCC00"/>
              </a:solidFill>
              <a:effectLst/>
              <a:uLnTx/>
              <a:uFillTx/>
              <a:latin typeface="Amazon Ember"/>
              <a:ea typeface="+mn-ea"/>
            </a:endParaRPr>
          </a:p>
        </p:txBody>
      </p:sp>
      <p:pic>
        <p:nvPicPr>
          <p:cNvPr id="11" name="Picture 10">
            <a:extLst>
              <a:ext uri="{FF2B5EF4-FFF2-40B4-BE49-F238E27FC236}">
                <a16:creationId xmlns:a16="http://schemas.microsoft.com/office/drawing/2014/main" id="{AEDB2636-9B2B-4A7A-B5A6-C667D26CD9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99100" y="1190626"/>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pic>
      <p:sp>
        <p:nvSpPr>
          <p:cNvPr id="14" name="Text Placeholder 3">
            <a:extLst>
              <a:ext uri="{FF2B5EF4-FFF2-40B4-BE49-F238E27FC236}">
                <a16:creationId xmlns:a16="http://schemas.microsoft.com/office/drawing/2014/main" id="{F4C51165-8274-40C6-835E-9CD8513B343B}"/>
              </a:ext>
            </a:extLst>
          </p:cNvPr>
          <p:cNvSpPr txBox="1">
            <a:spLocks/>
          </p:cNvSpPr>
          <p:nvPr/>
        </p:nvSpPr>
        <p:spPr>
          <a:xfrm>
            <a:off x="466958" y="2670488"/>
            <a:ext cx="4426318" cy="20320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rPr>
              <a:t>Getting started with machine learning</a:t>
            </a:r>
          </a:p>
        </p:txBody>
      </p:sp>
    </p:spTree>
    <p:extLst>
      <p:ext uri="{BB962C8B-B14F-4D97-AF65-F5344CB8AC3E}">
        <p14:creationId xmlns:p14="http://schemas.microsoft.com/office/powerpoint/2010/main" val="1816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81481E-6 L 4.44444E-6 -4.81481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4.44444E-6 -0.04506 L 4.44444E-6 1.11111E-6 " pathEditMode="relative" rAng="0" ptsTypes="AA">
                                      <p:cBhvr>
                                        <p:cTn id="14" dur="600" fill="hold"/>
                                        <p:tgtEl>
                                          <p:spTgt spid="14"/>
                                        </p:tgtEl>
                                        <p:attrNameLst>
                                          <p:attrName>ppt_x</p:attrName>
                                          <p:attrName>ppt_y</p:attrName>
                                        </p:attrNameLst>
                                      </p:cBhvr>
                                      <p:rCtr x="0" y="2253"/>
                                    </p:animMotion>
                                  </p:childTnLst>
                                </p:cTn>
                              </p:par>
                              <p:par>
                                <p:cTn id="15" presetID="10"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42" presetClass="path" presetSubtype="0" decel="100000" fill="hold" nodeType="withEffect">
                                  <p:stCondLst>
                                    <p:cond delay="0"/>
                                  </p:stCondLst>
                                  <p:childTnLst>
                                    <p:animMotion origin="layout" path="M -0.02448 -4.81481E-6 L 4.44444E-6 -4.81481E-6 " pathEditMode="relative" rAng="0" ptsTypes="AA">
                                      <p:cBhvr>
                                        <p:cTn id="19" dur="600" fill="hold"/>
                                        <p:tgtEl>
                                          <p:spTgt spid="1028"/>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2E82DCD-4594-4ADE-8A7B-BC69BB4AFBA1}"/>
              </a:ext>
            </a:extLst>
          </p:cNvPr>
          <p:cNvGrpSpPr/>
          <p:nvPr/>
        </p:nvGrpSpPr>
        <p:grpSpPr>
          <a:xfrm>
            <a:off x="1360914" y="1112988"/>
            <a:ext cx="835722" cy="785878"/>
            <a:chOff x="1433575" y="1154177"/>
            <a:chExt cx="690400" cy="649224"/>
          </a:xfrm>
        </p:grpSpPr>
        <p:sp>
          <p:nvSpPr>
            <p:cNvPr id="101" name="Freeform: Shape 100">
              <a:extLst>
                <a:ext uri="{FF2B5EF4-FFF2-40B4-BE49-F238E27FC236}">
                  <a16:creationId xmlns:a16="http://schemas.microsoft.com/office/drawing/2014/main" id="{B581F059-47D2-4824-967B-6C5D92360735}"/>
                </a:ext>
              </a:extLst>
            </p:cNvPr>
            <p:cNvSpPr/>
            <p:nvPr/>
          </p:nvSpPr>
          <p:spPr>
            <a:xfrm>
              <a:off x="1609061" y="1772613"/>
              <a:ext cx="203965" cy="30788"/>
            </a:xfrm>
            <a:custGeom>
              <a:avLst/>
              <a:gdLst>
                <a:gd name="connsiteX0" fmla="*/ 4097 w 144753"/>
                <a:gd name="connsiteY0" fmla="*/ 4097 h 21849"/>
                <a:gd name="connsiteX1" fmla="*/ 4097 w 144753"/>
                <a:gd name="connsiteY1" fmla="*/ 13656 h 21849"/>
                <a:gd name="connsiteX2" fmla="*/ 4643 w 144753"/>
                <a:gd name="connsiteY2" fmla="*/ 14202 h 21849"/>
                <a:gd name="connsiteX3" fmla="*/ 12290 w 144753"/>
                <a:gd name="connsiteY3" fmla="*/ 17753 h 21849"/>
                <a:gd name="connsiteX4" fmla="*/ 135468 w 144753"/>
                <a:gd name="connsiteY4" fmla="*/ 17753 h 21849"/>
                <a:gd name="connsiteX5" fmla="*/ 141750 w 144753"/>
                <a:gd name="connsiteY5" fmla="*/ 14749 h 21849"/>
                <a:gd name="connsiteX6" fmla="*/ 142569 w 144753"/>
                <a:gd name="connsiteY6" fmla="*/ 13656 h 21849"/>
                <a:gd name="connsiteX7" fmla="*/ 142569 w 144753"/>
                <a:gd name="connsiteY7" fmla="*/ 4097 h 21849"/>
                <a:gd name="connsiteX8" fmla="*/ 4097 w 144753"/>
                <a:gd name="connsiteY8" fmla="*/ 4097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53" h="21849">
                  <a:moveTo>
                    <a:pt x="4097" y="4097"/>
                  </a:moveTo>
                  <a:lnTo>
                    <a:pt x="4097" y="13656"/>
                  </a:lnTo>
                  <a:lnTo>
                    <a:pt x="4643" y="14202"/>
                  </a:lnTo>
                  <a:cubicBezTo>
                    <a:pt x="6828" y="16387"/>
                    <a:pt x="9559" y="17753"/>
                    <a:pt x="12290" y="17753"/>
                  </a:cubicBezTo>
                  <a:lnTo>
                    <a:pt x="135468" y="17753"/>
                  </a:lnTo>
                  <a:cubicBezTo>
                    <a:pt x="137926" y="17753"/>
                    <a:pt x="140111" y="16660"/>
                    <a:pt x="141750" y="14749"/>
                  </a:cubicBezTo>
                  <a:lnTo>
                    <a:pt x="142569" y="13656"/>
                  </a:lnTo>
                  <a:lnTo>
                    <a:pt x="142569" y="4097"/>
                  </a:lnTo>
                  <a:lnTo>
                    <a:pt x="4097"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AADE6FF7-3323-461A-A362-5405B20B29B5}"/>
                </a:ext>
              </a:extLst>
            </p:cNvPr>
            <p:cNvSpPr/>
            <p:nvPr/>
          </p:nvSpPr>
          <p:spPr>
            <a:xfrm>
              <a:off x="1625995" y="1659856"/>
              <a:ext cx="173177" cy="119299"/>
            </a:xfrm>
            <a:custGeom>
              <a:avLst/>
              <a:gdLst>
                <a:gd name="connsiteX0" fmla="*/ 118807 w 122904"/>
                <a:gd name="connsiteY0" fmla="*/ 80297 h 84667"/>
                <a:gd name="connsiteX1" fmla="*/ 116076 w 122904"/>
                <a:gd name="connsiteY1" fmla="*/ 83029 h 84667"/>
                <a:gd name="connsiteX2" fmla="*/ 6828 w 122904"/>
                <a:gd name="connsiteY2" fmla="*/ 83029 h 84667"/>
                <a:gd name="connsiteX3" fmla="*/ 4097 w 122904"/>
                <a:gd name="connsiteY3" fmla="*/ 80297 h 84667"/>
                <a:gd name="connsiteX4" fmla="*/ 4097 w 122904"/>
                <a:gd name="connsiteY4" fmla="*/ 6828 h 84667"/>
                <a:gd name="connsiteX5" fmla="*/ 6828 w 122904"/>
                <a:gd name="connsiteY5" fmla="*/ 4097 h 84667"/>
                <a:gd name="connsiteX6" fmla="*/ 116076 w 122904"/>
                <a:gd name="connsiteY6" fmla="*/ 4097 h 84667"/>
                <a:gd name="connsiteX7" fmla="*/ 118807 w 122904"/>
                <a:gd name="connsiteY7" fmla="*/ 6828 h 84667"/>
                <a:gd name="connsiteX8" fmla="*/ 118807 w 122904"/>
                <a:gd name="connsiteY8" fmla="*/ 80297 h 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04" h="84667">
                  <a:moveTo>
                    <a:pt x="118807" y="80297"/>
                  </a:moveTo>
                  <a:cubicBezTo>
                    <a:pt x="118807" y="81663"/>
                    <a:pt x="117442" y="83029"/>
                    <a:pt x="116076" y="83029"/>
                  </a:cubicBezTo>
                  <a:lnTo>
                    <a:pt x="6828" y="83029"/>
                  </a:lnTo>
                  <a:cubicBezTo>
                    <a:pt x="5189" y="83029"/>
                    <a:pt x="4097" y="81936"/>
                    <a:pt x="4097" y="80297"/>
                  </a:cubicBezTo>
                  <a:lnTo>
                    <a:pt x="4097" y="6828"/>
                  </a:lnTo>
                  <a:cubicBezTo>
                    <a:pt x="4097" y="5462"/>
                    <a:pt x="5462" y="4097"/>
                    <a:pt x="6828" y="4097"/>
                  </a:cubicBezTo>
                  <a:lnTo>
                    <a:pt x="116076" y="4097"/>
                  </a:lnTo>
                  <a:cubicBezTo>
                    <a:pt x="117715" y="4097"/>
                    <a:pt x="118807" y="5189"/>
                    <a:pt x="118807" y="6828"/>
                  </a:cubicBezTo>
                  <a:lnTo>
                    <a:pt x="118807" y="802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98933362-679D-4C81-89F3-BDDDAE449FC4}"/>
                </a:ext>
              </a:extLst>
            </p:cNvPr>
            <p:cNvSpPr/>
            <p:nvPr/>
          </p:nvSpPr>
          <p:spPr>
            <a:xfrm>
              <a:off x="1946950" y="1547097"/>
              <a:ext cx="177025" cy="134693"/>
            </a:xfrm>
            <a:custGeom>
              <a:avLst/>
              <a:gdLst>
                <a:gd name="connsiteX0" fmla="*/ 123177 w 125635"/>
                <a:gd name="connsiteY0" fmla="*/ 88491 h 95592"/>
                <a:gd name="connsiteX1" fmla="*/ 120173 w 125635"/>
                <a:gd name="connsiteY1" fmla="*/ 91495 h 95592"/>
                <a:gd name="connsiteX2" fmla="*/ 7101 w 125635"/>
                <a:gd name="connsiteY2" fmla="*/ 91495 h 95592"/>
                <a:gd name="connsiteX3" fmla="*/ 4097 w 125635"/>
                <a:gd name="connsiteY3" fmla="*/ 88491 h 95592"/>
                <a:gd name="connsiteX4" fmla="*/ 4097 w 125635"/>
                <a:gd name="connsiteY4" fmla="*/ 7101 h 95592"/>
                <a:gd name="connsiteX5" fmla="*/ 7101 w 125635"/>
                <a:gd name="connsiteY5" fmla="*/ 4097 h 95592"/>
                <a:gd name="connsiteX6" fmla="*/ 120173 w 125635"/>
                <a:gd name="connsiteY6" fmla="*/ 4097 h 95592"/>
                <a:gd name="connsiteX7" fmla="*/ 123177 w 125635"/>
                <a:gd name="connsiteY7" fmla="*/ 7101 h 95592"/>
                <a:gd name="connsiteX8" fmla="*/ 123177 w 125635"/>
                <a:gd name="connsiteY8" fmla="*/ 88491 h 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35" h="95592">
                  <a:moveTo>
                    <a:pt x="123177" y="88491"/>
                  </a:moveTo>
                  <a:cubicBezTo>
                    <a:pt x="123177" y="90130"/>
                    <a:pt x="121812" y="91495"/>
                    <a:pt x="120173" y="91495"/>
                  </a:cubicBezTo>
                  <a:lnTo>
                    <a:pt x="7101" y="91495"/>
                  </a:lnTo>
                  <a:cubicBezTo>
                    <a:pt x="5462" y="91495"/>
                    <a:pt x="4097" y="90130"/>
                    <a:pt x="4097" y="88491"/>
                  </a:cubicBezTo>
                  <a:lnTo>
                    <a:pt x="4097" y="7101"/>
                  </a:lnTo>
                  <a:cubicBezTo>
                    <a:pt x="4097" y="5462"/>
                    <a:pt x="5462" y="4097"/>
                    <a:pt x="7101" y="4097"/>
                  </a:cubicBezTo>
                  <a:lnTo>
                    <a:pt x="120173" y="4097"/>
                  </a:lnTo>
                  <a:cubicBezTo>
                    <a:pt x="121812" y="4097"/>
                    <a:pt x="123177" y="5462"/>
                    <a:pt x="123177" y="7101"/>
                  </a:cubicBezTo>
                  <a:lnTo>
                    <a:pt x="123177" y="88491"/>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8706DBB-ABA1-4A5D-9CD4-291A3432BCDC}"/>
                </a:ext>
              </a:extLst>
            </p:cNvPr>
            <p:cNvSpPr/>
            <p:nvPr/>
          </p:nvSpPr>
          <p:spPr>
            <a:xfrm>
              <a:off x="1948875" y="1646001"/>
              <a:ext cx="173177" cy="11546"/>
            </a:xfrm>
            <a:custGeom>
              <a:avLst/>
              <a:gdLst>
                <a:gd name="connsiteX0" fmla="*/ 4097 w 122904"/>
                <a:gd name="connsiteY0" fmla="*/ 4097 h 8193"/>
                <a:gd name="connsiteX1" fmla="*/ 120446 w 122904"/>
                <a:gd name="connsiteY1" fmla="*/ 4097 h 8193"/>
              </a:gdLst>
              <a:ahLst/>
              <a:cxnLst>
                <a:cxn ang="0">
                  <a:pos x="connsiteX0" y="connsiteY0"/>
                </a:cxn>
                <a:cxn ang="0">
                  <a:pos x="connsiteX1" y="connsiteY1"/>
                </a:cxn>
              </a:cxnLst>
              <a:rect l="l" t="t" r="r" b="b"/>
              <a:pathLst>
                <a:path w="122904" h="8193">
                  <a:moveTo>
                    <a:pt x="4097" y="4097"/>
                  </a:moveTo>
                  <a:lnTo>
                    <a:pt x="120446"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BF90435A-9364-435A-8AD4-9628A66657F8}"/>
                </a:ext>
              </a:extLst>
            </p:cNvPr>
            <p:cNvSpPr/>
            <p:nvPr/>
          </p:nvSpPr>
          <p:spPr>
            <a:xfrm>
              <a:off x="2021223" y="1669861"/>
              <a:ext cx="26938" cy="34636"/>
            </a:xfrm>
            <a:custGeom>
              <a:avLst/>
              <a:gdLst>
                <a:gd name="connsiteX0" fmla="*/ 4097 w 19118"/>
                <a:gd name="connsiteY0" fmla="*/ 4097 h 24580"/>
                <a:gd name="connsiteX1" fmla="*/ 16387 w 19118"/>
                <a:gd name="connsiteY1" fmla="*/ 4097 h 24580"/>
                <a:gd name="connsiteX2" fmla="*/ 16387 w 19118"/>
                <a:gd name="connsiteY2" fmla="*/ 21850 h 24580"/>
                <a:gd name="connsiteX3" fmla="*/ 4097 w 19118"/>
                <a:gd name="connsiteY3" fmla="*/ 21850 h 24580"/>
              </a:gdLst>
              <a:ahLst/>
              <a:cxnLst>
                <a:cxn ang="0">
                  <a:pos x="connsiteX0" y="connsiteY0"/>
                </a:cxn>
                <a:cxn ang="0">
                  <a:pos x="connsiteX1" y="connsiteY1"/>
                </a:cxn>
                <a:cxn ang="0">
                  <a:pos x="connsiteX2" y="connsiteY2"/>
                </a:cxn>
                <a:cxn ang="0">
                  <a:pos x="connsiteX3" y="connsiteY3"/>
                </a:cxn>
              </a:cxnLst>
              <a:rect l="l" t="t" r="r" b="b"/>
              <a:pathLst>
                <a:path w="19118" h="24580">
                  <a:moveTo>
                    <a:pt x="4097" y="4097"/>
                  </a:moveTo>
                  <a:lnTo>
                    <a:pt x="16387" y="4097"/>
                  </a:lnTo>
                  <a:lnTo>
                    <a:pt x="16387" y="21850"/>
                  </a:lnTo>
                  <a:lnTo>
                    <a:pt x="4097" y="21850"/>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1F6AF016-288B-47C2-94A2-2E0823F23267}"/>
                </a:ext>
              </a:extLst>
            </p:cNvPr>
            <p:cNvSpPr/>
            <p:nvPr/>
          </p:nvSpPr>
          <p:spPr>
            <a:xfrm>
              <a:off x="1990437" y="1694876"/>
              <a:ext cx="88513" cy="19242"/>
            </a:xfrm>
            <a:custGeom>
              <a:avLst/>
              <a:gdLst>
                <a:gd name="connsiteX0" fmla="*/ 4097 w 62817"/>
                <a:gd name="connsiteY0" fmla="*/ 4097 h 13656"/>
                <a:gd name="connsiteX1" fmla="*/ 59813 w 62817"/>
                <a:gd name="connsiteY1" fmla="*/ 4097 h 13656"/>
                <a:gd name="connsiteX2" fmla="*/ 59813 w 62817"/>
                <a:gd name="connsiteY2" fmla="*/ 11198 h 13656"/>
                <a:gd name="connsiteX3" fmla="*/ 4097 w 62817"/>
                <a:gd name="connsiteY3" fmla="*/ 11198 h 13656"/>
              </a:gdLst>
              <a:ahLst/>
              <a:cxnLst>
                <a:cxn ang="0">
                  <a:pos x="connsiteX0" y="connsiteY0"/>
                </a:cxn>
                <a:cxn ang="0">
                  <a:pos x="connsiteX1" y="connsiteY1"/>
                </a:cxn>
                <a:cxn ang="0">
                  <a:pos x="connsiteX2" y="connsiteY2"/>
                </a:cxn>
                <a:cxn ang="0">
                  <a:pos x="connsiteX3" y="connsiteY3"/>
                </a:cxn>
              </a:cxnLst>
              <a:rect l="l" t="t" r="r" b="b"/>
              <a:pathLst>
                <a:path w="62817" h="13656">
                  <a:moveTo>
                    <a:pt x="4097" y="4097"/>
                  </a:moveTo>
                  <a:lnTo>
                    <a:pt x="59813" y="4097"/>
                  </a:lnTo>
                  <a:lnTo>
                    <a:pt x="59813" y="11198"/>
                  </a:lnTo>
                  <a:lnTo>
                    <a:pt x="4097" y="11198"/>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CC99515F-5C04-4B2D-9A8C-53AC9C5CB00F}"/>
                </a:ext>
              </a:extLst>
            </p:cNvPr>
            <p:cNvSpPr/>
            <p:nvPr/>
          </p:nvSpPr>
          <p:spPr>
            <a:xfrm>
              <a:off x="1454357" y="1458585"/>
              <a:ext cx="119299" cy="26938"/>
            </a:xfrm>
            <a:custGeom>
              <a:avLst/>
              <a:gdLst>
                <a:gd name="connsiteX0" fmla="*/ 4097 w 84667"/>
                <a:gd name="connsiteY0" fmla="*/ 4097 h 19118"/>
                <a:gd name="connsiteX1" fmla="*/ 19938 w 84667"/>
                <a:gd name="connsiteY1" fmla="*/ 13110 h 19118"/>
                <a:gd name="connsiteX2" fmla="*/ 43426 w 84667"/>
                <a:gd name="connsiteY2" fmla="*/ 15295 h 19118"/>
                <a:gd name="connsiteX3" fmla="*/ 63364 w 84667"/>
                <a:gd name="connsiteY3" fmla="*/ 13929 h 19118"/>
                <a:gd name="connsiteX4" fmla="*/ 82482 w 84667"/>
                <a:gd name="connsiteY4" fmla="*/ 5462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9118">
                  <a:moveTo>
                    <a:pt x="4097" y="4097"/>
                  </a:moveTo>
                  <a:cubicBezTo>
                    <a:pt x="4097" y="7647"/>
                    <a:pt x="10105" y="10925"/>
                    <a:pt x="19938" y="13110"/>
                  </a:cubicBezTo>
                  <a:cubicBezTo>
                    <a:pt x="26220" y="14475"/>
                    <a:pt x="34413" y="15295"/>
                    <a:pt x="43426" y="15295"/>
                  </a:cubicBezTo>
                  <a:cubicBezTo>
                    <a:pt x="50800" y="15295"/>
                    <a:pt x="57628" y="14748"/>
                    <a:pt x="63364" y="13929"/>
                  </a:cubicBezTo>
                  <a:cubicBezTo>
                    <a:pt x="74016" y="12290"/>
                    <a:pt x="81390" y="9013"/>
                    <a:pt x="82482" y="5462"/>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0238725-C22B-44FE-B694-AF642DFD9DAF}"/>
                </a:ext>
              </a:extLst>
            </p:cNvPr>
            <p:cNvSpPr/>
            <p:nvPr/>
          </p:nvSpPr>
          <p:spPr>
            <a:xfrm>
              <a:off x="1433961" y="1435109"/>
              <a:ext cx="161633" cy="161633"/>
            </a:xfrm>
            <a:custGeom>
              <a:avLst/>
              <a:gdLst>
                <a:gd name="connsiteX0" fmla="*/ 110614 w 114710"/>
                <a:gd name="connsiteY0" fmla="*/ 57355 h 114710"/>
                <a:gd name="connsiteX1" fmla="*/ 57355 w 114710"/>
                <a:gd name="connsiteY1" fmla="*/ 110614 h 114710"/>
                <a:gd name="connsiteX2" fmla="*/ 4097 w 114710"/>
                <a:gd name="connsiteY2" fmla="*/ 57355 h 114710"/>
                <a:gd name="connsiteX3" fmla="*/ 57355 w 114710"/>
                <a:gd name="connsiteY3" fmla="*/ 4097 h 114710"/>
                <a:gd name="connsiteX4" fmla="*/ 110614 w 114710"/>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0" h="114710">
                  <a:moveTo>
                    <a:pt x="110614" y="57355"/>
                  </a:moveTo>
                  <a:cubicBezTo>
                    <a:pt x="110614" y="86769"/>
                    <a:pt x="86769" y="110614"/>
                    <a:pt x="57355" y="110614"/>
                  </a:cubicBezTo>
                  <a:cubicBezTo>
                    <a:pt x="27941" y="110614"/>
                    <a:pt x="4097" y="86769"/>
                    <a:pt x="4097" y="57355"/>
                  </a:cubicBezTo>
                  <a:cubicBezTo>
                    <a:pt x="4097" y="27941"/>
                    <a:pt x="27941" y="4097"/>
                    <a:pt x="57355" y="4097"/>
                  </a:cubicBezTo>
                  <a:cubicBezTo>
                    <a:pt x="86769" y="4097"/>
                    <a:pt x="110614" y="27941"/>
                    <a:pt x="110614"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C8A7974A-B995-4824-A72E-6CCEF645D4EF}"/>
                </a:ext>
              </a:extLst>
            </p:cNvPr>
            <p:cNvSpPr/>
            <p:nvPr/>
          </p:nvSpPr>
          <p:spPr>
            <a:xfrm>
              <a:off x="1471674" y="1435109"/>
              <a:ext cx="80816" cy="161633"/>
            </a:xfrm>
            <a:custGeom>
              <a:avLst/>
              <a:gdLst>
                <a:gd name="connsiteX0" fmla="*/ 54897 w 57355"/>
                <a:gd name="connsiteY0" fmla="*/ 57355 h 114710"/>
                <a:gd name="connsiteX1" fmla="*/ 29497 w 57355"/>
                <a:gd name="connsiteY1" fmla="*/ 110614 h 114710"/>
                <a:gd name="connsiteX2" fmla="*/ 4097 w 57355"/>
                <a:gd name="connsiteY2" fmla="*/ 57355 h 114710"/>
                <a:gd name="connsiteX3" fmla="*/ 29497 w 57355"/>
                <a:gd name="connsiteY3" fmla="*/ 4097 h 114710"/>
                <a:gd name="connsiteX4" fmla="*/ 54897 w 57355"/>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55" h="114710">
                  <a:moveTo>
                    <a:pt x="54897" y="57355"/>
                  </a:moveTo>
                  <a:cubicBezTo>
                    <a:pt x="54897" y="86769"/>
                    <a:pt x="43525" y="110614"/>
                    <a:pt x="29497" y="110614"/>
                  </a:cubicBezTo>
                  <a:cubicBezTo>
                    <a:pt x="15469" y="110614"/>
                    <a:pt x="4097" y="86769"/>
                    <a:pt x="4097" y="57355"/>
                  </a:cubicBezTo>
                  <a:cubicBezTo>
                    <a:pt x="4097" y="27941"/>
                    <a:pt x="15469" y="4097"/>
                    <a:pt x="29497" y="4097"/>
                  </a:cubicBezTo>
                  <a:cubicBezTo>
                    <a:pt x="43525" y="4097"/>
                    <a:pt x="54897" y="27941"/>
                    <a:pt x="54897"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D4E7FB4B-2DE8-46FF-90C5-4B3E2234130C}"/>
                </a:ext>
              </a:extLst>
            </p:cNvPr>
            <p:cNvSpPr/>
            <p:nvPr/>
          </p:nvSpPr>
          <p:spPr>
            <a:xfrm>
              <a:off x="1433575" y="1510153"/>
              <a:ext cx="161633" cy="11546"/>
            </a:xfrm>
            <a:custGeom>
              <a:avLst/>
              <a:gdLst>
                <a:gd name="connsiteX0" fmla="*/ 4097 w 114710"/>
                <a:gd name="connsiteY0" fmla="*/ 4097 h 8193"/>
                <a:gd name="connsiteX1" fmla="*/ 110887 w 114710"/>
                <a:gd name="connsiteY1" fmla="*/ 4097 h 8193"/>
              </a:gdLst>
              <a:ahLst/>
              <a:cxnLst>
                <a:cxn ang="0">
                  <a:pos x="connsiteX0" y="connsiteY0"/>
                </a:cxn>
                <a:cxn ang="0">
                  <a:pos x="connsiteX1" y="connsiteY1"/>
                </a:cxn>
              </a:cxnLst>
              <a:rect l="l" t="t" r="r" b="b"/>
              <a:pathLst>
                <a:path w="114710" h="8193">
                  <a:moveTo>
                    <a:pt x="4097" y="4097"/>
                  </a:moveTo>
                  <a:lnTo>
                    <a:pt x="11088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F0A56EAC-9D6C-4748-8648-FE01774D7553}"/>
                </a:ext>
              </a:extLst>
            </p:cNvPr>
            <p:cNvSpPr/>
            <p:nvPr/>
          </p:nvSpPr>
          <p:spPr>
            <a:xfrm>
              <a:off x="1453203" y="1547097"/>
              <a:ext cx="119299" cy="23090"/>
            </a:xfrm>
            <a:custGeom>
              <a:avLst/>
              <a:gdLst>
                <a:gd name="connsiteX0" fmla="*/ 4097 w 84667"/>
                <a:gd name="connsiteY0" fmla="*/ 13656 h 16387"/>
                <a:gd name="connsiteX1" fmla="*/ 21030 w 84667"/>
                <a:gd name="connsiteY1" fmla="*/ 6009 h 16387"/>
                <a:gd name="connsiteX2" fmla="*/ 43153 w 84667"/>
                <a:gd name="connsiteY2" fmla="*/ 4097 h 16387"/>
                <a:gd name="connsiteX3" fmla="*/ 64183 w 84667"/>
                <a:gd name="connsiteY3" fmla="*/ 5736 h 16387"/>
                <a:gd name="connsiteX4" fmla="*/ 64183 w 84667"/>
                <a:gd name="connsiteY4" fmla="*/ 5736 h 16387"/>
                <a:gd name="connsiteX5" fmla="*/ 82482 w 84667"/>
                <a:gd name="connsiteY5" fmla="*/ 14475 h 16387"/>
                <a:gd name="connsiteX6" fmla="*/ 82482 w 84667"/>
                <a:gd name="connsiteY6" fmla="*/ 14475 h 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7" h="16387">
                  <a:moveTo>
                    <a:pt x="4097" y="13656"/>
                  </a:moveTo>
                  <a:cubicBezTo>
                    <a:pt x="5462" y="10379"/>
                    <a:pt x="11744" y="7647"/>
                    <a:pt x="21030" y="6009"/>
                  </a:cubicBezTo>
                  <a:cubicBezTo>
                    <a:pt x="27312" y="4916"/>
                    <a:pt x="34686" y="4097"/>
                    <a:pt x="43153" y="4097"/>
                  </a:cubicBezTo>
                  <a:cubicBezTo>
                    <a:pt x="51074" y="4097"/>
                    <a:pt x="58175" y="4643"/>
                    <a:pt x="64183" y="5736"/>
                  </a:cubicBezTo>
                  <a:lnTo>
                    <a:pt x="64183" y="5736"/>
                  </a:lnTo>
                  <a:cubicBezTo>
                    <a:pt x="74835" y="7647"/>
                    <a:pt x="81663" y="10652"/>
                    <a:pt x="82482" y="14475"/>
                  </a:cubicBezTo>
                  <a:lnTo>
                    <a:pt x="82482" y="14475"/>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B11716FF-23DC-4355-8DD6-214655639CF2}"/>
                </a:ext>
              </a:extLst>
            </p:cNvPr>
            <p:cNvSpPr/>
            <p:nvPr/>
          </p:nvSpPr>
          <p:spPr>
            <a:xfrm>
              <a:off x="1614450" y="1184195"/>
              <a:ext cx="92361" cy="119299"/>
            </a:xfrm>
            <a:custGeom>
              <a:avLst/>
              <a:gdLst>
                <a:gd name="connsiteX0" fmla="*/ 4097 w 65548"/>
                <a:gd name="connsiteY0" fmla="*/ 4097 h 84667"/>
                <a:gd name="connsiteX1" fmla="*/ 63091 w 65548"/>
                <a:gd name="connsiteY1" fmla="*/ 4097 h 84667"/>
                <a:gd name="connsiteX2" fmla="*/ 63091 w 65548"/>
                <a:gd name="connsiteY2" fmla="*/ 82756 h 84667"/>
                <a:gd name="connsiteX3" fmla="*/ 4097 w 65548"/>
                <a:gd name="connsiteY3" fmla="*/ 82756 h 84667"/>
              </a:gdLst>
              <a:ahLst/>
              <a:cxnLst>
                <a:cxn ang="0">
                  <a:pos x="connsiteX0" y="connsiteY0"/>
                </a:cxn>
                <a:cxn ang="0">
                  <a:pos x="connsiteX1" y="connsiteY1"/>
                </a:cxn>
                <a:cxn ang="0">
                  <a:pos x="connsiteX2" y="connsiteY2"/>
                </a:cxn>
                <a:cxn ang="0">
                  <a:pos x="connsiteX3" y="connsiteY3"/>
                </a:cxn>
              </a:cxnLst>
              <a:rect l="l" t="t" r="r" b="b"/>
              <a:pathLst>
                <a:path w="65548" h="84667">
                  <a:moveTo>
                    <a:pt x="4097" y="4097"/>
                  </a:moveTo>
                  <a:lnTo>
                    <a:pt x="63091" y="4097"/>
                  </a:lnTo>
                  <a:lnTo>
                    <a:pt x="63091" y="82756"/>
                  </a:lnTo>
                  <a:lnTo>
                    <a:pt x="4097" y="82756"/>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4F50DC79-426E-44EC-9527-F8AC758CB9BD}"/>
                </a:ext>
              </a:extLst>
            </p:cNvPr>
            <p:cNvSpPr/>
            <p:nvPr/>
          </p:nvSpPr>
          <p:spPr>
            <a:xfrm>
              <a:off x="1653318" y="1169956"/>
              <a:ext cx="30788" cy="11546"/>
            </a:xfrm>
            <a:custGeom>
              <a:avLst/>
              <a:gdLst>
                <a:gd name="connsiteX0" fmla="*/ 18572 w 21849"/>
                <a:gd name="connsiteY0" fmla="*/ 4097 h 8193"/>
                <a:gd name="connsiteX1" fmla="*/ 4097 w 21849"/>
                <a:gd name="connsiteY1" fmla="*/ 4097 h 8193"/>
              </a:gdLst>
              <a:ahLst/>
              <a:cxnLst>
                <a:cxn ang="0">
                  <a:pos x="connsiteX0" y="connsiteY0"/>
                </a:cxn>
                <a:cxn ang="0">
                  <a:pos x="connsiteX1" y="connsiteY1"/>
                </a:cxn>
              </a:cxnLst>
              <a:rect l="l" t="t" r="r" b="b"/>
              <a:pathLst>
                <a:path w="21849" h="8193">
                  <a:moveTo>
                    <a:pt x="18572" y="4097"/>
                  </a:moveTo>
                  <a:lnTo>
                    <a:pt x="409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BCFC83F0-0909-4DB8-9FFC-643A68D5DF1F}"/>
                </a:ext>
              </a:extLst>
            </p:cNvPr>
            <p:cNvSpPr/>
            <p:nvPr/>
          </p:nvSpPr>
          <p:spPr>
            <a:xfrm>
              <a:off x="1637155" y="1166877"/>
              <a:ext cx="15394" cy="15394"/>
            </a:xfrm>
            <a:custGeom>
              <a:avLst/>
              <a:gdLst>
                <a:gd name="connsiteX0" fmla="*/ 8467 w 10924"/>
                <a:gd name="connsiteY0" fmla="*/ 6282 h 10924"/>
                <a:gd name="connsiteX1" fmla="*/ 6282 w 10924"/>
                <a:gd name="connsiteY1" fmla="*/ 8467 h 10924"/>
                <a:gd name="connsiteX2" fmla="*/ 4097 w 10924"/>
                <a:gd name="connsiteY2" fmla="*/ 6282 h 10924"/>
                <a:gd name="connsiteX3" fmla="*/ 6282 w 10924"/>
                <a:gd name="connsiteY3" fmla="*/ 4097 h 10924"/>
                <a:gd name="connsiteX4" fmla="*/ 8467 w 10924"/>
                <a:gd name="connsiteY4" fmla="*/ 6282 h 1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 h="10924">
                  <a:moveTo>
                    <a:pt x="8467" y="6282"/>
                  </a:moveTo>
                  <a:cubicBezTo>
                    <a:pt x="8467" y="7488"/>
                    <a:pt x="7489" y="8467"/>
                    <a:pt x="6282" y="8467"/>
                  </a:cubicBezTo>
                  <a:cubicBezTo>
                    <a:pt x="5075" y="8467"/>
                    <a:pt x="4097" y="7488"/>
                    <a:pt x="4097" y="6282"/>
                  </a:cubicBezTo>
                  <a:cubicBezTo>
                    <a:pt x="4097" y="5075"/>
                    <a:pt x="5075" y="4097"/>
                    <a:pt x="6282" y="4097"/>
                  </a:cubicBezTo>
                  <a:cubicBezTo>
                    <a:pt x="7488" y="4097"/>
                    <a:pt x="8467" y="5075"/>
                    <a:pt x="8467" y="6282"/>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2083373E-176F-495A-9725-1BE645C783CB}"/>
                </a:ext>
              </a:extLst>
            </p:cNvPr>
            <p:cNvSpPr/>
            <p:nvPr/>
          </p:nvSpPr>
          <p:spPr>
            <a:xfrm>
              <a:off x="1614450" y="1154177"/>
              <a:ext cx="92361" cy="173177"/>
            </a:xfrm>
            <a:custGeom>
              <a:avLst/>
              <a:gdLst>
                <a:gd name="connsiteX0" fmla="*/ 63091 w 65548"/>
                <a:gd name="connsiteY0" fmla="*/ 113072 h 122904"/>
                <a:gd name="connsiteX1" fmla="*/ 52985 w 65548"/>
                <a:gd name="connsiteY1" fmla="*/ 120719 h 122904"/>
                <a:gd name="connsiteX2" fmla="*/ 14202 w 65548"/>
                <a:gd name="connsiteY2" fmla="*/ 120719 h 122904"/>
                <a:gd name="connsiteX3" fmla="*/ 4097 w 65548"/>
                <a:gd name="connsiteY3" fmla="*/ 113072 h 122904"/>
                <a:gd name="connsiteX4" fmla="*/ 4097 w 65548"/>
                <a:gd name="connsiteY4" fmla="*/ 14202 h 122904"/>
                <a:gd name="connsiteX5" fmla="*/ 14202 w 65548"/>
                <a:gd name="connsiteY5" fmla="*/ 4097 h 122904"/>
                <a:gd name="connsiteX6" fmla="*/ 52985 w 65548"/>
                <a:gd name="connsiteY6" fmla="*/ 4097 h 122904"/>
                <a:gd name="connsiteX7" fmla="*/ 63091 w 65548"/>
                <a:gd name="connsiteY7" fmla="*/ 14202 h 122904"/>
                <a:gd name="connsiteX8" fmla="*/ 63091 w 65548"/>
                <a:gd name="connsiteY8" fmla="*/ 113072 h 12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48" h="122904">
                  <a:moveTo>
                    <a:pt x="63091" y="113072"/>
                  </a:moveTo>
                  <a:cubicBezTo>
                    <a:pt x="63091" y="118534"/>
                    <a:pt x="58721" y="120719"/>
                    <a:pt x="52985" y="120719"/>
                  </a:cubicBezTo>
                  <a:lnTo>
                    <a:pt x="14202" y="120719"/>
                  </a:lnTo>
                  <a:cubicBezTo>
                    <a:pt x="8740" y="120719"/>
                    <a:pt x="4097" y="118534"/>
                    <a:pt x="4097" y="113072"/>
                  </a:cubicBezTo>
                  <a:lnTo>
                    <a:pt x="4097" y="14202"/>
                  </a:lnTo>
                  <a:cubicBezTo>
                    <a:pt x="4097" y="8740"/>
                    <a:pt x="8467" y="4097"/>
                    <a:pt x="14202" y="4097"/>
                  </a:cubicBezTo>
                  <a:lnTo>
                    <a:pt x="52985" y="4097"/>
                  </a:lnTo>
                  <a:cubicBezTo>
                    <a:pt x="58448" y="4097"/>
                    <a:pt x="63091" y="8467"/>
                    <a:pt x="63091" y="14202"/>
                  </a:cubicBezTo>
                  <a:lnTo>
                    <a:pt x="63091" y="11307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20" name="Group 19">
              <a:extLst>
                <a:ext uri="{FF2B5EF4-FFF2-40B4-BE49-F238E27FC236}">
                  <a16:creationId xmlns:a16="http://schemas.microsoft.com/office/drawing/2014/main" id="{7261641F-82D0-4350-92C3-7DA3A16AB578}"/>
                </a:ext>
              </a:extLst>
            </p:cNvPr>
            <p:cNvGrpSpPr/>
            <p:nvPr/>
          </p:nvGrpSpPr>
          <p:grpSpPr>
            <a:xfrm>
              <a:off x="1610217" y="1339284"/>
              <a:ext cx="322879" cy="308256"/>
              <a:chOff x="1610217" y="1339284"/>
              <a:chExt cx="322879" cy="308256"/>
            </a:xfrm>
          </p:grpSpPr>
          <p:sp>
            <p:nvSpPr>
              <p:cNvPr id="117" name="Freeform: Shape 116">
                <a:extLst>
                  <a:ext uri="{FF2B5EF4-FFF2-40B4-BE49-F238E27FC236}">
                    <a16:creationId xmlns:a16="http://schemas.microsoft.com/office/drawing/2014/main" id="{8C79420D-C549-4CB5-98DC-BE34C15E9B86}"/>
                  </a:ext>
                </a:extLst>
              </p:cNvPr>
              <p:cNvSpPr/>
              <p:nvPr/>
            </p:nvSpPr>
            <p:spPr>
              <a:xfrm>
                <a:off x="1723359" y="1547482"/>
                <a:ext cx="38484" cy="100058"/>
              </a:xfrm>
              <a:custGeom>
                <a:avLst/>
                <a:gdLst>
                  <a:gd name="connsiteX0" fmla="*/ 4097 w 27312"/>
                  <a:gd name="connsiteY0" fmla="*/ 69373 h 71011"/>
                  <a:gd name="connsiteX1" fmla="*/ 24308 w 27312"/>
                  <a:gd name="connsiteY1" fmla="*/ 4097 h 71011"/>
                </a:gdLst>
                <a:ahLst/>
                <a:cxnLst>
                  <a:cxn ang="0">
                    <a:pos x="connsiteX0" y="connsiteY0"/>
                  </a:cxn>
                  <a:cxn ang="0">
                    <a:pos x="connsiteX1" y="connsiteY1"/>
                  </a:cxn>
                </a:cxnLst>
                <a:rect l="l" t="t" r="r" b="b"/>
                <a:pathLst>
                  <a:path w="27312" h="71011">
                    <a:moveTo>
                      <a:pt x="4097" y="69373"/>
                    </a:moveTo>
                    <a:lnTo>
                      <a:pt x="24308"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8B7B0B46-80CD-4E1D-A09A-D3B2DFDA8691}"/>
                  </a:ext>
                </a:extLst>
              </p:cNvPr>
              <p:cNvSpPr/>
              <p:nvPr/>
            </p:nvSpPr>
            <p:spPr>
              <a:xfrm>
                <a:off x="1610217" y="1507459"/>
                <a:ext cx="119299" cy="11546"/>
              </a:xfrm>
              <a:custGeom>
                <a:avLst/>
                <a:gdLst>
                  <a:gd name="connsiteX0" fmla="*/ 4097 w 84667"/>
                  <a:gd name="connsiteY0" fmla="*/ 4097 h 8193"/>
                  <a:gd name="connsiteX1" fmla="*/ 82756 w 84667"/>
                  <a:gd name="connsiteY1" fmla="*/ 4097 h 8193"/>
                </a:gdLst>
                <a:ahLst/>
                <a:cxnLst>
                  <a:cxn ang="0">
                    <a:pos x="connsiteX0" y="connsiteY0"/>
                  </a:cxn>
                  <a:cxn ang="0">
                    <a:pos x="connsiteX1" y="connsiteY1"/>
                  </a:cxn>
                </a:cxnLst>
                <a:rect l="l" t="t" r="r" b="b"/>
                <a:pathLst>
                  <a:path w="84667" h="8193">
                    <a:moveTo>
                      <a:pt x="4097" y="4097"/>
                    </a:moveTo>
                    <a:lnTo>
                      <a:pt x="82756"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718D9825-C018-4CFF-A6AE-3AD1A1DC57A9}"/>
                  </a:ext>
                </a:extLst>
              </p:cNvPr>
              <p:cNvSpPr/>
              <p:nvPr/>
            </p:nvSpPr>
            <p:spPr>
              <a:xfrm>
                <a:off x="1692187" y="1339284"/>
                <a:ext cx="69271" cy="123149"/>
              </a:xfrm>
              <a:custGeom>
                <a:avLst/>
                <a:gdLst>
                  <a:gd name="connsiteX0" fmla="*/ 4097 w 49161"/>
                  <a:gd name="connsiteY0" fmla="*/ 4097 h 87398"/>
                  <a:gd name="connsiteX1" fmla="*/ 45065 w 49161"/>
                  <a:gd name="connsiteY1" fmla="*/ 84394 h 87398"/>
                </a:gdLst>
                <a:ahLst/>
                <a:cxnLst>
                  <a:cxn ang="0">
                    <a:pos x="connsiteX0" y="connsiteY0"/>
                  </a:cxn>
                  <a:cxn ang="0">
                    <a:pos x="connsiteX1" y="connsiteY1"/>
                  </a:cxn>
                </a:cxnLst>
                <a:rect l="l" t="t" r="r" b="b"/>
                <a:pathLst>
                  <a:path w="49161" h="87398">
                    <a:moveTo>
                      <a:pt x="4097" y="4097"/>
                    </a:moveTo>
                    <a:lnTo>
                      <a:pt x="45065" y="84394"/>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19FC8492-A898-4DF7-866D-9186EB668112}"/>
                  </a:ext>
                </a:extLst>
              </p:cNvPr>
              <p:cNvSpPr/>
              <p:nvPr/>
            </p:nvSpPr>
            <p:spPr>
              <a:xfrm>
                <a:off x="1794553" y="1393162"/>
                <a:ext cx="53878" cy="69271"/>
              </a:xfrm>
              <a:custGeom>
                <a:avLst/>
                <a:gdLst>
                  <a:gd name="connsiteX0" fmla="*/ 36052 w 38236"/>
                  <a:gd name="connsiteY0" fmla="*/ 4097 h 49161"/>
                  <a:gd name="connsiteX1" fmla="*/ 4097 w 38236"/>
                  <a:gd name="connsiteY1" fmla="*/ 46157 h 49161"/>
                </a:gdLst>
                <a:ahLst/>
                <a:cxnLst>
                  <a:cxn ang="0">
                    <a:pos x="connsiteX0" y="connsiteY0"/>
                  </a:cxn>
                  <a:cxn ang="0">
                    <a:pos x="connsiteX1" y="connsiteY1"/>
                  </a:cxn>
                </a:cxnLst>
                <a:rect l="l" t="t" r="r" b="b"/>
                <a:pathLst>
                  <a:path w="38236" h="49161">
                    <a:moveTo>
                      <a:pt x="36052" y="4097"/>
                    </a:moveTo>
                    <a:lnTo>
                      <a:pt x="4097" y="4615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FA9F4DB9-E625-40E3-98CB-E52D05F74BC4}"/>
                  </a:ext>
                </a:extLst>
              </p:cNvPr>
              <p:cNvSpPr/>
              <p:nvPr/>
            </p:nvSpPr>
            <p:spPr>
              <a:xfrm>
                <a:off x="1718357" y="1448194"/>
                <a:ext cx="111603" cy="111603"/>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8452A70-2C7F-4E7B-A36B-9FCCE2F1D2E8}"/>
                  </a:ext>
                </a:extLst>
              </p:cNvPr>
              <p:cNvSpPr/>
              <p:nvPr/>
            </p:nvSpPr>
            <p:spPr>
              <a:xfrm>
                <a:off x="1813797" y="1524392"/>
                <a:ext cx="119299" cy="76968"/>
              </a:xfrm>
              <a:custGeom>
                <a:avLst/>
                <a:gdLst>
                  <a:gd name="connsiteX0" fmla="*/ 81390 w 84667"/>
                  <a:gd name="connsiteY0" fmla="*/ 50527 h 54624"/>
                  <a:gd name="connsiteX1" fmla="*/ 4097 w 84667"/>
                  <a:gd name="connsiteY1" fmla="*/ 4097 h 54624"/>
                </a:gdLst>
                <a:ahLst/>
                <a:cxnLst>
                  <a:cxn ang="0">
                    <a:pos x="connsiteX0" y="connsiteY0"/>
                  </a:cxn>
                  <a:cxn ang="0">
                    <a:pos x="connsiteX1" y="connsiteY1"/>
                  </a:cxn>
                </a:cxnLst>
                <a:rect l="l" t="t" r="r" b="b"/>
                <a:pathLst>
                  <a:path w="84667" h="54624">
                    <a:moveTo>
                      <a:pt x="81390" y="50527"/>
                    </a:moveTo>
                    <a:lnTo>
                      <a:pt x="4097"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3" name="Freeform: Shape 122">
              <a:extLst>
                <a:ext uri="{FF2B5EF4-FFF2-40B4-BE49-F238E27FC236}">
                  <a16:creationId xmlns:a16="http://schemas.microsoft.com/office/drawing/2014/main" id="{B261FFE8-17B5-4846-BC33-AAA35101DEDC}"/>
                </a:ext>
              </a:extLst>
            </p:cNvPr>
            <p:cNvSpPr/>
            <p:nvPr/>
          </p:nvSpPr>
          <p:spPr>
            <a:xfrm>
              <a:off x="1862286" y="1272707"/>
              <a:ext cx="157783" cy="69271"/>
            </a:xfrm>
            <a:custGeom>
              <a:avLst/>
              <a:gdLst>
                <a:gd name="connsiteX0" fmla="*/ 108975 w 111979"/>
                <a:gd name="connsiteY0" fmla="*/ 45611 h 49161"/>
                <a:gd name="connsiteX1" fmla="*/ 4097 w 111979"/>
                <a:gd name="connsiteY1" fmla="*/ 45611 h 49161"/>
                <a:gd name="connsiteX2" fmla="*/ 10105 w 111979"/>
                <a:gd name="connsiteY2" fmla="*/ 4097 h 49161"/>
                <a:gd name="connsiteX3" fmla="*/ 102693 w 111979"/>
                <a:gd name="connsiteY3" fmla="*/ 4097 h 49161"/>
              </a:gdLst>
              <a:ahLst/>
              <a:cxnLst>
                <a:cxn ang="0">
                  <a:pos x="connsiteX0" y="connsiteY0"/>
                </a:cxn>
                <a:cxn ang="0">
                  <a:pos x="connsiteX1" y="connsiteY1"/>
                </a:cxn>
                <a:cxn ang="0">
                  <a:pos x="connsiteX2" y="connsiteY2"/>
                </a:cxn>
                <a:cxn ang="0">
                  <a:pos x="connsiteX3" y="connsiteY3"/>
                </a:cxn>
              </a:cxnLst>
              <a:rect l="l" t="t" r="r" b="b"/>
              <a:pathLst>
                <a:path w="111979" h="49161">
                  <a:moveTo>
                    <a:pt x="108975" y="45611"/>
                  </a:moveTo>
                  <a:lnTo>
                    <a:pt x="4097" y="45611"/>
                  </a:lnTo>
                  <a:lnTo>
                    <a:pt x="10105" y="4097"/>
                  </a:lnTo>
                  <a:lnTo>
                    <a:pt x="102693"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653ACE0A-4C28-47FF-85CE-285878CC2146}"/>
                </a:ext>
              </a:extLst>
            </p:cNvPr>
            <p:cNvSpPr/>
            <p:nvPr/>
          </p:nvSpPr>
          <p:spPr>
            <a:xfrm>
              <a:off x="1874986"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49A92AAB-CB8A-444D-8A58-508066D600F6}"/>
                </a:ext>
              </a:extLst>
            </p:cNvPr>
            <p:cNvSpPr/>
            <p:nvPr/>
          </p:nvSpPr>
          <p:spPr>
            <a:xfrm>
              <a:off x="1978892"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77C3C073-3966-4212-9E5C-A880DE91353D}"/>
                </a:ext>
              </a:extLst>
            </p:cNvPr>
            <p:cNvSpPr/>
            <p:nvPr/>
          </p:nvSpPr>
          <p:spPr>
            <a:xfrm>
              <a:off x="1864980"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C4167187-58B3-4700-899A-FD5237E33BE7}"/>
                </a:ext>
              </a:extLst>
            </p:cNvPr>
            <p:cNvSpPr/>
            <p:nvPr/>
          </p:nvSpPr>
          <p:spPr>
            <a:xfrm>
              <a:off x="1858052" y="1331204"/>
              <a:ext cx="165481" cy="53878"/>
            </a:xfrm>
            <a:custGeom>
              <a:avLst/>
              <a:gdLst>
                <a:gd name="connsiteX0" fmla="*/ 4097 w 117441"/>
                <a:gd name="connsiteY0" fmla="*/ 4097 h 38236"/>
                <a:gd name="connsiteX1" fmla="*/ 114711 w 117441"/>
                <a:gd name="connsiteY1" fmla="*/ 4097 h 38236"/>
                <a:gd name="connsiteX2" fmla="*/ 114711 w 117441"/>
                <a:gd name="connsiteY2" fmla="*/ 36052 h 38236"/>
                <a:gd name="connsiteX3" fmla="*/ 4097 w 117441"/>
                <a:gd name="connsiteY3" fmla="*/ 36052 h 38236"/>
              </a:gdLst>
              <a:ahLst/>
              <a:cxnLst>
                <a:cxn ang="0">
                  <a:pos x="connsiteX0" y="connsiteY0"/>
                </a:cxn>
                <a:cxn ang="0">
                  <a:pos x="connsiteX1" y="connsiteY1"/>
                </a:cxn>
                <a:cxn ang="0">
                  <a:pos x="connsiteX2" y="connsiteY2"/>
                </a:cxn>
                <a:cxn ang="0">
                  <a:pos x="connsiteX3" y="connsiteY3"/>
                </a:cxn>
              </a:cxnLst>
              <a:rect l="l" t="t" r="r" b="b"/>
              <a:pathLst>
                <a:path w="117441" h="38236">
                  <a:moveTo>
                    <a:pt x="4097" y="4097"/>
                  </a:moveTo>
                  <a:lnTo>
                    <a:pt x="114711" y="4097"/>
                  </a:lnTo>
                  <a:lnTo>
                    <a:pt x="114711" y="36052"/>
                  </a:lnTo>
                  <a:lnTo>
                    <a:pt x="4097" y="3605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22C5A9E0-0647-4F2C-9791-FAF69B5F07E8}"/>
                </a:ext>
              </a:extLst>
            </p:cNvPr>
            <p:cNvSpPr/>
            <p:nvPr/>
          </p:nvSpPr>
          <p:spPr>
            <a:xfrm>
              <a:off x="1978892"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2CF07271-BBAF-41FA-AA4A-F140E2D220CA}"/>
              </a:ext>
            </a:extLst>
          </p:cNvPr>
          <p:cNvGrpSpPr/>
          <p:nvPr/>
        </p:nvGrpSpPr>
        <p:grpSpPr>
          <a:xfrm>
            <a:off x="4214227" y="1225199"/>
            <a:ext cx="687782" cy="583112"/>
            <a:chOff x="4330415" y="1296567"/>
            <a:chExt cx="455406" cy="386099"/>
          </a:xfrm>
        </p:grpSpPr>
        <p:sp>
          <p:nvSpPr>
            <p:cNvPr id="130" name="Freeform: Shape 129">
              <a:extLst>
                <a:ext uri="{FF2B5EF4-FFF2-40B4-BE49-F238E27FC236}">
                  <a16:creationId xmlns:a16="http://schemas.microsoft.com/office/drawing/2014/main" id="{B13AF147-AEB6-4D61-919C-AEE5CAA7CF01}"/>
                </a:ext>
              </a:extLst>
            </p:cNvPr>
            <p:cNvSpPr/>
            <p:nvPr/>
          </p:nvSpPr>
          <p:spPr>
            <a:xfrm>
              <a:off x="4380471"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E6288B6D-8957-4670-A738-E429067CFD6A}"/>
                </a:ext>
              </a:extLst>
            </p:cNvPr>
            <p:cNvSpPr/>
            <p:nvPr/>
          </p:nvSpPr>
          <p:spPr>
            <a:xfrm>
              <a:off x="4472532"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D2B39CC8-1626-4EAA-B318-8138DEAC20BE}"/>
                </a:ext>
              </a:extLst>
            </p:cNvPr>
            <p:cNvSpPr/>
            <p:nvPr/>
          </p:nvSpPr>
          <p:spPr>
            <a:xfrm>
              <a:off x="4564944"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71B08249-E155-442D-9803-0E6BD9164CA6}"/>
                </a:ext>
              </a:extLst>
            </p:cNvPr>
            <p:cNvSpPr/>
            <p:nvPr/>
          </p:nvSpPr>
          <p:spPr>
            <a:xfrm>
              <a:off x="4657355"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6AB33A32-714C-4C66-83CD-FB34C88FAEBB}"/>
                </a:ext>
              </a:extLst>
            </p:cNvPr>
            <p:cNvSpPr/>
            <p:nvPr/>
          </p:nvSpPr>
          <p:spPr>
            <a:xfrm>
              <a:off x="4631102" y="1324920"/>
              <a:ext cx="108514" cy="10501"/>
            </a:xfrm>
            <a:custGeom>
              <a:avLst/>
              <a:gdLst>
                <a:gd name="connsiteX0" fmla="*/ 97490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490"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037A5BE4-E348-44D7-860B-00ADACE60640}"/>
                </a:ext>
              </a:extLst>
            </p:cNvPr>
            <p:cNvSpPr/>
            <p:nvPr/>
          </p:nvSpPr>
          <p:spPr>
            <a:xfrm>
              <a:off x="4508936" y="1324920"/>
              <a:ext cx="108514" cy="10501"/>
            </a:xfrm>
            <a:custGeom>
              <a:avLst/>
              <a:gdLst>
                <a:gd name="connsiteX0" fmla="*/ 9815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8151" y="4957"/>
                  </a:moveTo>
                  <a:lnTo>
                    <a:pt x="4957" y="5288"/>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B3B151D4-4559-4675-910D-3FD5C9B189E0}"/>
                </a:ext>
              </a:extLst>
            </p:cNvPr>
            <p:cNvSpPr/>
            <p:nvPr/>
          </p:nvSpPr>
          <p:spPr>
            <a:xfrm>
              <a:off x="4330764" y="1324920"/>
              <a:ext cx="455057" cy="59508"/>
            </a:xfrm>
            <a:custGeom>
              <a:avLst/>
              <a:gdLst>
                <a:gd name="connsiteX0" fmla="*/ 403181 w 429618"/>
                <a:gd name="connsiteY0" fmla="*/ 4957 h 56180"/>
                <a:gd name="connsiteX1" fmla="*/ 417722 w 429618"/>
                <a:gd name="connsiteY1" fmla="*/ 4957 h 56180"/>
                <a:gd name="connsiteX2" fmla="*/ 426645 w 429618"/>
                <a:gd name="connsiteY2" fmla="*/ 13880 h 56180"/>
                <a:gd name="connsiteX3" fmla="*/ 42664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181" y="4957"/>
                  </a:moveTo>
                  <a:lnTo>
                    <a:pt x="417722" y="4957"/>
                  </a:lnTo>
                  <a:cubicBezTo>
                    <a:pt x="422679" y="4957"/>
                    <a:pt x="426645" y="8923"/>
                    <a:pt x="426645" y="13880"/>
                  </a:cubicBezTo>
                  <a:lnTo>
                    <a:pt x="426645" y="51885"/>
                  </a:lnTo>
                  <a:lnTo>
                    <a:pt x="4957" y="52215"/>
                  </a:lnTo>
                  <a:lnTo>
                    <a:pt x="4957" y="14210"/>
                  </a:lnTo>
                  <a:cubicBezTo>
                    <a:pt x="4957" y="9253"/>
                    <a:pt x="8923" y="5288"/>
                    <a:pt x="13880" y="5288"/>
                  </a:cubicBezTo>
                  <a:lnTo>
                    <a:pt x="36683" y="5288"/>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26182FF2-EA5F-435B-8DF7-E5C155710D8D}"/>
                </a:ext>
              </a:extLst>
            </p:cNvPr>
            <p:cNvSpPr/>
            <p:nvPr/>
          </p:nvSpPr>
          <p:spPr>
            <a:xfrm>
              <a:off x="4387471" y="1325270"/>
              <a:ext cx="108514" cy="10501"/>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B07ECC5F-E12A-4965-A888-E723D8DB7B75}"/>
                </a:ext>
              </a:extLst>
            </p:cNvPr>
            <p:cNvSpPr/>
            <p:nvPr/>
          </p:nvSpPr>
          <p:spPr>
            <a:xfrm>
              <a:off x="4364018"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21DCD81B-8147-485F-9E46-AEE40E3E1C89}"/>
                </a:ext>
              </a:extLst>
            </p:cNvPr>
            <p:cNvSpPr/>
            <p:nvPr/>
          </p:nvSpPr>
          <p:spPr>
            <a:xfrm>
              <a:off x="448583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6645875-DCFF-4A7E-9F37-AF4FD7EF52FD}"/>
                </a:ext>
              </a:extLst>
            </p:cNvPr>
            <p:cNvSpPr/>
            <p:nvPr/>
          </p:nvSpPr>
          <p:spPr>
            <a:xfrm>
              <a:off x="472911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12ED93E6-4B87-4174-A720-CF731D3D4FAA}"/>
                </a:ext>
              </a:extLst>
            </p:cNvPr>
            <p:cNvSpPr/>
            <p:nvPr/>
          </p:nvSpPr>
          <p:spPr>
            <a:xfrm>
              <a:off x="4607649"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6883DFD-F168-47AA-8410-0074B7E0D576}"/>
                </a:ext>
              </a:extLst>
            </p:cNvPr>
            <p:cNvSpPr/>
            <p:nvPr/>
          </p:nvSpPr>
          <p:spPr>
            <a:xfrm>
              <a:off x="4380471"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0F13DBC2-A5C2-4333-9CF7-625E9D52C5D9}"/>
                </a:ext>
              </a:extLst>
            </p:cNvPr>
            <p:cNvSpPr/>
            <p:nvPr/>
          </p:nvSpPr>
          <p:spPr>
            <a:xfrm>
              <a:off x="4472532"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8A1DF7A-061F-4F17-ACF5-C1573146AD6E}"/>
                </a:ext>
              </a:extLst>
            </p:cNvPr>
            <p:cNvSpPr/>
            <p:nvPr/>
          </p:nvSpPr>
          <p:spPr>
            <a:xfrm>
              <a:off x="4564944"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F0618344-9BD1-4CDC-A7EC-26FD15DD7A98}"/>
                </a:ext>
              </a:extLst>
            </p:cNvPr>
            <p:cNvSpPr/>
            <p:nvPr/>
          </p:nvSpPr>
          <p:spPr>
            <a:xfrm>
              <a:off x="4657355"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F71990CA-06D1-4586-BB25-4113378E9A6B}"/>
                </a:ext>
              </a:extLst>
            </p:cNvPr>
            <p:cNvSpPr/>
            <p:nvPr/>
          </p:nvSpPr>
          <p:spPr>
            <a:xfrm>
              <a:off x="4380471" y="1614057"/>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80D731A2-1AD0-491E-B183-246288F39747}"/>
                </a:ext>
              </a:extLst>
            </p:cNvPr>
            <p:cNvSpPr/>
            <p:nvPr/>
          </p:nvSpPr>
          <p:spPr>
            <a:xfrm>
              <a:off x="4472532"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FE3796EC-03DE-4D89-BD06-0153D2A6082D}"/>
                </a:ext>
              </a:extLst>
            </p:cNvPr>
            <p:cNvSpPr/>
            <p:nvPr/>
          </p:nvSpPr>
          <p:spPr>
            <a:xfrm>
              <a:off x="4564944"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EE3F652-7D29-4498-A47A-EBBCBA6136B1}"/>
                </a:ext>
              </a:extLst>
            </p:cNvPr>
            <p:cNvSpPr/>
            <p:nvPr/>
          </p:nvSpPr>
          <p:spPr>
            <a:xfrm>
              <a:off x="4330415" y="1374627"/>
              <a:ext cx="455057" cy="308039"/>
            </a:xfrm>
            <a:custGeom>
              <a:avLst/>
              <a:gdLst>
                <a:gd name="connsiteX0" fmla="*/ 5288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7184 h 290818"/>
                <a:gd name="connsiteX5" fmla="*/ 4957 w 429618"/>
                <a:gd name="connsiteY5" fmla="*/ 278261 h 290818"/>
                <a:gd name="connsiteX6" fmla="*/ 4957 w 429618"/>
                <a:gd name="connsiteY6" fmla="*/ 49571 h 290818"/>
                <a:gd name="connsiteX7" fmla="*/ 36683 w 429618"/>
                <a:gd name="connsiteY7" fmla="*/ 4957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5288" y="5288"/>
                  </a:moveTo>
                  <a:lnTo>
                    <a:pt x="426975" y="4957"/>
                  </a:lnTo>
                  <a:lnTo>
                    <a:pt x="426975" y="277930"/>
                  </a:lnTo>
                  <a:cubicBezTo>
                    <a:pt x="426975" y="282887"/>
                    <a:pt x="423009" y="286853"/>
                    <a:pt x="418052" y="286853"/>
                  </a:cubicBezTo>
                  <a:lnTo>
                    <a:pt x="13880" y="287184"/>
                  </a:lnTo>
                  <a:cubicBezTo>
                    <a:pt x="8923" y="287184"/>
                    <a:pt x="4957" y="283218"/>
                    <a:pt x="4957" y="278261"/>
                  </a:cubicBezTo>
                  <a:lnTo>
                    <a:pt x="4957" y="49571"/>
                  </a:lnTo>
                  <a:lnTo>
                    <a:pt x="36683" y="49571"/>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7370AD58-B07C-4C80-82EA-6D5A25E30C16}"/>
                </a:ext>
              </a:extLst>
            </p:cNvPr>
            <p:cNvSpPr/>
            <p:nvPr/>
          </p:nvSpPr>
          <p:spPr>
            <a:xfrm>
              <a:off x="4667157" y="1588153"/>
              <a:ext cx="63008" cy="63008"/>
            </a:xfrm>
            <a:custGeom>
              <a:avLst/>
              <a:gdLst>
                <a:gd name="connsiteX0" fmla="*/ 4957 w 59485"/>
                <a:gd name="connsiteY0" fmla="*/ 4957 h 59485"/>
                <a:gd name="connsiteX1" fmla="*/ 55520 w 59485"/>
                <a:gd name="connsiteY1" fmla="*/ 55520 h 59485"/>
              </a:gdLst>
              <a:ahLst/>
              <a:cxnLst>
                <a:cxn ang="0">
                  <a:pos x="connsiteX0" y="connsiteY0"/>
                </a:cxn>
                <a:cxn ang="0">
                  <a:pos x="connsiteX1" y="connsiteY1"/>
                </a:cxn>
              </a:cxnLst>
              <a:rect l="l" t="t" r="r" b="b"/>
              <a:pathLst>
                <a:path w="59485" h="59485">
                  <a:moveTo>
                    <a:pt x="4957" y="4957"/>
                  </a:moveTo>
                  <a:lnTo>
                    <a:pt x="55520" y="5552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C228839A-D446-4135-B42B-E6E7EF7AAFB8}"/>
                </a:ext>
              </a:extLst>
            </p:cNvPr>
            <p:cNvSpPr/>
            <p:nvPr/>
          </p:nvSpPr>
          <p:spPr>
            <a:xfrm>
              <a:off x="4667157" y="1588153"/>
              <a:ext cx="63008" cy="63008"/>
            </a:xfrm>
            <a:custGeom>
              <a:avLst/>
              <a:gdLst>
                <a:gd name="connsiteX0" fmla="*/ 55520 w 59485"/>
                <a:gd name="connsiteY0" fmla="*/ 4957 h 59485"/>
                <a:gd name="connsiteX1" fmla="*/ 4957 w 59485"/>
                <a:gd name="connsiteY1" fmla="*/ 55850 h 59485"/>
              </a:gdLst>
              <a:ahLst/>
              <a:cxnLst>
                <a:cxn ang="0">
                  <a:pos x="connsiteX0" y="connsiteY0"/>
                </a:cxn>
                <a:cxn ang="0">
                  <a:pos x="connsiteX1" y="connsiteY1"/>
                </a:cxn>
              </a:cxnLst>
              <a:rect l="l" t="t" r="r" b="b"/>
              <a:pathLst>
                <a:path w="59485" h="59485">
                  <a:moveTo>
                    <a:pt x="55520" y="4957"/>
                  </a:moveTo>
                  <a:lnTo>
                    <a:pt x="4957" y="5585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BDAA46A0-63D7-4ED3-986B-7DFFEFD5C302}"/>
              </a:ext>
            </a:extLst>
          </p:cNvPr>
          <p:cNvGrpSpPr/>
          <p:nvPr/>
        </p:nvGrpSpPr>
        <p:grpSpPr>
          <a:xfrm>
            <a:off x="6983080" y="1196537"/>
            <a:ext cx="705624" cy="704600"/>
            <a:chOff x="6983080" y="1169399"/>
            <a:chExt cx="705624" cy="704600"/>
          </a:xfrm>
        </p:grpSpPr>
        <p:sp>
          <p:nvSpPr>
            <p:cNvPr id="153" name="Freeform: Shape 152">
              <a:extLst>
                <a:ext uri="{FF2B5EF4-FFF2-40B4-BE49-F238E27FC236}">
                  <a16:creationId xmlns:a16="http://schemas.microsoft.com/office/drawing/2014/main" id="{DC3D423C-8F14-4C85-9E0B-03B5B5AB1D8D}"/>
                </a:ext>
              </a:extLst>
            </p:cNvPr>
            <p:cNvSpPr/>
            <p:nvPr/>
          </p:nvSpPr>
          <p:spPr>
            <a:xfrm>
              <a:off x="7079580" y="1277642"/>
              <a:ext cx="520792" cy="86800"/>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B2D8493F-8A98-4CB7-9E72-7AE329DDC09D}"/>
                </a:ext>
              </a:extLst>
            </p:cNvPr>
            <p:cNvSpPr/>
            <p:nvPr/>
          </p:nvSpPr>
          <p:spPr>
            <a:xfrm>
              <a:off x="7135744" y="1169399"/>
              <a:ext cx="398254" cy="704600"/>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F5C078EF-DFAB-4951-8850-4B8AA9CAF50A}"/>
                </a:ext>
              </a:extLst>
            </p:cNvPr>
            <p:cNvSpPr/>
            <p:nvPr/>
          </p:nvSpPr>
          <p:spPr>
            <a:xfrm>
              <a:off x="6983080" y="1515574"/>
              <a:ext cx="704602" cy="15316"/>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2A75E307-9429-435F-A7AF-0162284268BB}"/>
                </a:ext>
              </a:extLst>
            </p:cNvPr>
            <p:cNvSpPr/>
            <p:nvPr/>
          </p:nvSpPr>
          <p:spPr>
            <a:xfrm>
              <a:off x="7073965" y="1686106"/>
              <a:ext cx="520792" cy="81692"/>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418E6E29-595A-4361-A932-9EFEF95FA9CC}"/>
                </a:ext>
              </a:extLst>
            </p:cNvPr>
            <p:cNvSpPr/>
            <p:nvPr/>
          </p:nvSpPr>
          <p:spPr>
            <a:xfrm>
              <a:off x="6984102" y="1169399"/>
              <a:ext cx="704602" cy="704600"/>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DF92990C-03F9-43F6-8EC7-9F65E2D9B0DB}"/>
                </a:ext>
              </a:extLst>
            </p:cNvPr>
            <p:cNvSpPr/>
            <p:nvPr/>
          </p:nvSpPr>
          <p:spPr>
            <a:xfrm>
              <a:off x="7329766" y="1177570"/>
              <a:ext cx="15316" cy="689282"/>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 name="Rectangle 1">
            <a:extLst>
              <a:ext uri="{FF2B5EF4-FFF2-40B4-BE49-F238E27FC236}">
                <a16:creationId xmlns:a16="http://schemas.microsoft.com/office/drawing/2014/main" id="{D131B147-B635-4C10-B05E-16A08BEF8FDC}"/>
              </a:ext>
            </a:extLst>
          </p:cNvPr>
          <p:cNvSpPr/>
          <p:nvPr/>
        </p:nvSpPr>
        <p:spPr>
          <a:xfrm>
            <a:off x="0" y="2762635"/>
            <a:ext cx="9144000" cy="1474094"/>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4" name="Ink 103">
            <a:extLst>
              <a:ext uri="{FF2B5EF4-FFF2-40B4-BE49-F238E27FC236}">
                <a16:creationId xmlns:a16="http://schemas.microsoft.com/office/drawing/2014/main" id="{99BF4257-949F-461B-A4BB-67EB3B14C967}"/>
              </a:ext>
            </a:extLst>
          </p:cNvPr>
          <p:cNvPicPr/>
          <p:nvPr/>
        </p:nvPicPr>
        <p:blipFill>
          <a:blip r:embed="rId3" cstate="screen">
            <a:extLst>
              <a:ext uri="{28A0092B-C50C-407E-A947-70E740481C1C}">
                <a14:useLocalDpi xmlns:a14="http://schemas.microsoft.com/office/drawing/2010/main"/>
              </a:ext>
            </a:extLst>
          </a:blip>
          <a:stretch>
            <a:fillRect/>
          </a:stretch>
        </p:blipFill>
        <p:spPr>
          <a:xfrm>
            <a:off x="1930838" y="3373070"/>
            <a:ext cx="104171" cy="221015"/>
          </a:xfrm>
          <a:prstGeom prst="rect">
            <a:avLst/>
          </a:prstGeom>
        </p:spPr>
      </p:pic>
      <p:pic>
        <p:nvPicPr>
          <p:cNvPr id="8" name="Picture 2" descr="Image result for celgene logo png">
            <a:extLst>
              <a:ext uri="{FF2B5EF4-FFF2-40B4-BE49-F238E27FC236}">
                <a16:creationId xmlns:a16="http://schemas.microsoft.com/office/drawing/2014/main" id="{22F2D404-59C4-4AE1-9C02-40F17B5AFB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11318" y="3109140"/>
            <a:ext cx="887883" cy="781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AC8638C-4651-4115-92F0-AA2F71C16B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6121933" y="3109140"/>
            <a:ext cx="593046" cy="7810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8223A9-7F33-434C-A482-7823F1A254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61058" y="3292681"/>
            <a:ext cx="1527528" cy="414003"/>
          </a:xfrm>
          <a:prstGeom prst="rect">
            <a:avLst/>
          </a:prstGeom>
        </p:spPr>
      </p:pic>
      <p:pic>
        <p:nvPicPr>
          <p:cNvPr id="75" name="Picture 74">
            <a:extLst>
              <a:ext uri="{FF2B5EF4-FFF2-40B4-BE49-F238E27FC236}">
                <a16:creationId xmlns:a16="http://schemas.microsoft.com/office/drawing/2014/main" id="{F6A81A67-B839-4F00-9A3A-B70B02BF0F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7712" y="3299974"/>
            <a:ext cx="1218214" cy="399416"/>
          </a:xfrm>
          <a:prstGeom prst="rect">
            <a:avLst/>
          </a:prstGeom>
        </p:spPr>
      </p:pic>
      <p:pic>
        <p:nvPicPr>
          <p:cNvPr id="77" name="Picture 2" descr="Image result for cerner logo&quot;"/>
          <p:cNvPicPr>
            <a:picLocks noChangeAspect="1" noChangeArrowheads="1"/>
          </p:cNvPicPr>
          <p:nvPr/>
        </p:nvPicPr>
        <p:blipFill rotWithShape="1">
          <a:blip r:embed="rId8"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50800" y="3229384"/>
            <a:ext cx="1287526" cy="5405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02D149-6D6E-4F1C-BA3C-60E5D5F7BFFD}"/>
              </a:ext>
            </a:extLst>
          </p:cNvPr>
          <p:cNvSpPr>
            <a:spLocks noGrp="1"/>
          </p:cNvSpPr>
          <p:nvPr>
            <p:ph type="title"/>
          </p:nvPr>
        </p:nvSpPr>
        <p:spPr/>
        <p:txBody>
          <a:bodyPr/>
          <a:lstStyle/>
          <a:p>
            <a:pPr algn="ctr"/>
            <a:r>
              <a:rPr lang="en-US" dirty="0"/>
              <a:t>The Amazon Machine Learning Solutions Lab</a:t>
            </a:r>
          </a:p>
        </p:txBody>
      </p:sp>
      <p:cxnSp>
        <p:nvCxnSpPr>
          <p:cNvPr id="79" name="Straight Connector 78">
            <a:extLst>
              <a:ext uri="{FF2B5EF4-FFF2-40B4-BE49-F238E27FC236}">
                <a16:creationId xmlns:a16="http://schemas.microsoft.com/office/drawing/2014/main" id="{36B9113F-1705-42B2-BB85-711B5DCBE8DE}"/>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8C6952D0-6458-446C-B577-A5A02A0D3B74}"/>
              </a:ext>
            </a:extLst>
          </p:cNvPr>
          <p:cNvSpPr/>
          <p:nvPr/>
        </p:nvSpPr>
        <p:spPr>
          <a:xfrm>
            <a:off x="547414"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 range of ML engagements and use cases </a:t>
            </a:r>
          </a:p>
        </p:txBody>
      </p:sp>
      <p:sp>
        <p:nvSpPr>
          <p:cNvPr id="81" name="Rectangle 80">
            <a:extLst>
              <a:ext uri="{FF2B5EF4-FFF2-40B4-BE49-F238E27FC236}">
                <a16:creationId xmlns:a16="http://schemas.microsoft.com/office/drawing/2014/main" id="{025ADBBF-260F-4207-89A8-393583BF91B2}"/>
              </a:ext>
            </a:extLst>
          </p:cNvPr>
          <p:cNvSpPr/>
          <p:nvPr/>
        </p:nvSpPr>
        <p:spPr>
          <a:xfrm>
            <a:off x="3324903"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Ideation through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to production</a:t>
            </a:r>
          </a:p>
        </p:txBody>
      </p:sp>
      <p:sp>
        <p:nvSpPr>
          <p:cNvPr id="82" name="Rectangle 81">
            <a:extLst>
              <a:ext uri="{FF2B5EF4-FFF2-40B4-BE49-F238E27FC236}">
                <a16:creationId xmlns:a16="http://schemas.microsoft.com/office/drawing/2014/main" id="{B0254B94-F9A7-4ECF-AF3B-E61B43EADB67}"/>
              </a:ext>
            </a:extLst>
          </p:cNvPr>
          <p:cNvSpPr/>
          <p:nvPr/>
        </p:nvSpPr>
        <p:spPr>
          <a:xfrm>
            <a:off x="6102391"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Global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footprint</a:t>
            </a:r>
          </a:p>
        </p:txBody>
      </p:sp>
    </p:spTree>
    <p:extLst>
      <p:ext uri="{BB962C8B-B14F-4D97-AF65-F5344CB8AC3E}">
        <p14:creationId xmlns:p14="http://schemas.microsoft.com/office/powerpoint/2010/main" val="11227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D433FD-4B6A-424A-8845-7C20C58F48CD}"/>
              </a:ext>
            </a:extLst>
          </p:cNvPr>
          <p:cNvGrpSpPr/>
          <p:nvPr/>
        </p:nvGrpSpPr>
        <p:grpSpPr>
          <a:xfrm>
            <a:off x="2394817" y="1349535"/>
            <a:ext cx="2145142" cy="2813370"/>
            <a:chOff x="2394817" y="1349535"/>
            <a:chExt cx="2145142" cy="2813370"/>
          </a:xfrm>
        </p:grpSpPr>
        <p:sp>
          <p:nvSpPr>
            <p:cNvPr id="98" name="Rectangle 97">
              <a:extLst>
                <a:ext uri="{FF2B5EF4-FFF2-40B4-BE49-F238E27FC236}">
                  <a16:creationId xmlns:a16="http://schemas.microsoft.com/office/drawing/2014/main" id="{903600DB-1923-4BFF-8021-C44FBCB2E501}"/>
                </a:ext>
              </a:extLst>
            </p:cNvPr>
            <p:cNvSpPr/>
            <p:nvPr/>
          </p:nvSpPr>
          <p:spPr>
            <a:xfrm>
              <a:off x="239481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325810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2395825" y="3076852"/>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TRAINING</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In-person 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2953038" y="1837051"/>
              <a:ext cx="1028700" cy="659205"/>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0" name="Group 9">
            <a:extLst>
              <a:ext uri="{FF2B5EF4-FFF2-40B4-BE49-F238E27FC236}">
                <a16:creationId xmlns:a16="http://schemas.microsoft.com/office/drawing/2014/main" id="{3F8EEAEB-7007-49D2-B7E1-CDD8743E2B6D}"/>
              </a:ext>
            </a:extLst>
          </p:cNvPr>
          <p:cNvGrpSpPr/>
          <p:nvPr/>
        </p:nvGrpSpPr>
        <p:grpSpPr>
          <a:xfrm>
            <a:off x="202407" y="1349535"/>
            <a:ext cx="2145142" cy="2813370"/>
            <a:chOff x="202407" y="1349535"/>
            <a:chExt cx="2145142" cy="2813370"/>
          </a:xfrm>
        </p:grpSpPr>
        <p:sp>
          <p:nvSpPr>
            <p:cNvPr id="99" name="Rectangle 98">
              <a:extLst>
                <a:ext uri="{FF2B5EF4-FFF2-40B4-BE49-F238E27FC236}">
                  <a16:creationId xmlns:a16="http://schemas.microsoft.com/office/drawing/2014/main" id="{CC0EC34F-95F7-4920-B778-FD48EBFB4864}"/>
                </a:ext>
              </a:extLst>
            </p:cNvPr>
            <p:cNvSpPr/>
            <p:nvPr/>
          </p:nvSpPr>
          <p:spPr>
            <a:xfrm>
              <a:off x="20240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106569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203415"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DISCOVERY</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Cross-functional workshops</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855385" y="1739793"/>
              <a:ext cx="839186" cy="85725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54176063-0669-4E5C-8527-746743426905}"/>
              </a:ext>
            </a:extLst>
          </p:cNvPr>
          <p:cNvGrpSpPr/>
          <p:nvPr/>
        </p:nvGrpSpPr>
        <p:grpSpPr>
          <a:xfrm>
            <a:off x="4587229" y="1349535"/>
            <a:ext cx="2145142" cy="2813370"/>
            <a:chOff x="4587229" y="1349535"/>
            <a:chExt cx="2145142" cy="2813370"/>
          </a:xfrm>
        </p:grpSpPr>
        <p:sp>
          <p:nvSpPr>
            <p:cNvPr id="38" name="Rectangle 37">
              <a:extLst>
                <a:ext uri="{FF2B5EF4-FFF2-40B4-BE49-F238E27FC236}">
                  <a16:creationId xmlns:a16="http://schemas.microsoft.com/office/drawing/2014/main" id="{6C691B9E-A647-4427-929B-8E3A86B4512F}"/>
                </a:ext>
              </a:extLst>
            </p:cNvPr>
            <p:cNvSpPr/>
            <p:nvPr/>
          </p:nvSpPr>
          <p:spPr>
            <a:xfrm>
              <a:off x="4587229"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 name="Rectangle 5"/>
            <p:cNvSpPr/>
            <p:nvPr/>
          </p:nvSpPr>
          <p:spPr bwMode="auto">
            <a:xfrm>
              <a:off x="4588237" y="3076851"/>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DEVELOPMENT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ML Solutions Lab</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5376160" y="1652325"/>
              <a:ext cx="567280" cy="102870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5450512"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72" name="Straight Connector 71">
            <a:extLst>
              <a:ext uri="{FF2B5EF4-FFF2-40B4-BE49-F238E27FC236}">
                <a16:creationId xmlns:a16="http://schemas.microsoft.com/office/drawing/2014/main" id="{67AA9634-7423-4B8E-8247-C4006F2CC20B}"/>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3" name="Title 2">
            <a:extLst>
              <a:ext uri="{FF2B5EF4-FFF2-40B4-BE49-F238E27FC236}">
                <a16:creationId xmlns:a16="http://schemas.microsoft.com/office/drawing/2014/main" id="{0AF93388-9699-41DD-A0C0-352786C440C9}"/>
              </a:ext>
            </a:extLst>
          </p:cNvPr>
          <p:cNvSpPr txBox="1">
            <a:spLocks noGrp="1"/>
          </p:cNvSpPr>
          <p:nvPr>
            <p:ph type="title"/>
          </p:nvPr>
        </p:nvSpPr>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lgn="ctr" defTabSz="457189"/>
            <a:r>
              <a:rPr lang="en-US" sz="2400" spc="0" dirty="0">
                <a:solidFill>
                  <a:schemeClr val="tx1"/>
                </a:solidFill>
                <a:latin typeface="+mj-lt"/>
                <a:ea typeface="+mj-ea"/>
              </a:rPr>
              <a:t>Introducing AWS Machine Learning Embark Program </a:t>
            </a:r>
          </a:p>
        </p:txBody>
      </p:sp>
      <p:grpSp>
        <p:nvGrpSpPr>
          <p:cNvPr id="23" name="Group 22">
            <a:extLst>
              <a:ext uri="{FF2B5EF4-FFF2-40B4-BE49-F238E27FC236}">
                <a16:creationId xmlns:a16="http://schemas.microsoft.com/office/drawing/2014/main" id="{59975559-6D51-45CE-878F-C9B233E0C5E5}"/>
              </a:ext>
            </a:extLst>
          </p:cNvPr>
          <p:cNvGrpSpPr/>
          <p:nvPr/>
        </p:nvGrpSpPr>
        <p:grpSpPr>
          <a:xfrm>
            <a:off x="6799956" y="1349535"/>
            <a:ext cx="2145142" cy="2813370"/>
            <a:chOff x="6799956" y="1349535"/>
            <a:chExt cx="2145142" cy="2813370"/>
          </a:xfrm>
        </p:grpSpPr>
        <p:grpSp>
          <p:nvGrpSpPr>
            <p:cNvPr id="14" name="Group 13">
              <a:extLst>
                <a:ext uri="{FF2B5EF4-FFF2-40B4-BE49-F238E27FC236}">
                  <a16:creationId xmlns:a16="http://schemas.microsoft.com/office/drawing/2014/main" id="{B406BDA3-7D45-42EE-BB2E-82F944259D29}"/>
                </a:ext>
              </a:extLst>
            </p:cNvPr>
            <p:cNvGrpSpPr/>
            <p:nvPr/>
          </p:nvGrpSpPr>
          <p:grpSpPr>
            <a:xfrm>
              <a:off x="6799956" y="1349535"/>
              <a:ext cx="2145142" cy="2813370"/>
              <a:chOff x="6799956" y="1349535"/>
              <a:chExt cx="2145142" cy="2813370"/>
            </a:xfrm>
          </p:grpSpPr>
          <p:sp>
            <p:nvSpPr>
              <p:cNvPr id="100" name="Rectangle 99">
                <a:extLst>
                  <a:ext uri="{FF2B5EF4-FFF2-40B4-BE49-F238E27FC236}">
                    <a16:creationId xmlns:a16="http://schemas.microsoft.com/office/drawing/2014/main" id="{0D3B84CB-8BB2-49D0-B440-6235EC2DFDB5}"/>
                  </a:ext>
                </a:extLst>
              </p:cNvPr>
              <p:cNvSpPr/>
              <p:nvPr/>
            </p:nvSpPr>
            <p:spPr>
              <a:xfrm>
                <a:off x="6799956"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28E9E3F1-6463-46DF-89C7-084AA68B9F22}"/>
                  </a:ext>
                </a:extLst>
              </p:cNvPr>
              <p:cNvCxnSpPr/>
              <p:nvPr/>
            </p:nvCxnSpPr>
            <p:spPr>
              <a:xfrm>
                <a:off x="7663239"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Rectangle 3"/>
              <p:cNvSpPr/>
              <p:nvPr/>
            </p:nvSpPr>
            <p:spPr bwMode="auto">
              <a:xfrm>
                <a:off x="6800964"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ENGAGEMENT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Get hands-on with </a:t>
                </a:r>
                <a:r>
                  <a:rPr kumimoji="0" lang="en-US" sz="1500" b="0" i="0" u="none" strike="noStrike" kern="1200" cap="none" spc="0" normalizeH="0" baseline="0" noProof="0" dirty="0" err="1">
                    <a:ln>
                      <a:noFill/>
                    </a:ln>
                    <a:solidFill>
                      <a:srgbClr val="FFFFFF"/>
                    </a:solidFill>
                    <a:effectLst/>
                    <a:uLnTx/>
                    <a:uFillTx/>
                    <a:latin typeface="Amazon Ember"/>
                    <a:ea typeface="+mn-ea"/>
                    <a:cs typeface="Segoe UI" pitchFamily="34" charset="0"/>
                  </a:rPr>
                  <a:t>DeepRacer</a:t>
                </a:r>
                <a:endPar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endParaRPr>
              </a:p>
            </p:txBody>
          </p:sp>
          <p:pic>
            <p:nvPicPr>
              <p:cNvPr id="105" name="Picture 104" descr="A close up of a logo&#10;&#10;Description automatically generated">
                <a:extLst>
                  <a:ext uri="{FF2B5EF4-FFF2-40B4-BE49-F238E27FC236}">
                    <a16:creationId xmlns:a16="http://schemas.microsoft.com/office/drawing/2014/main" id="{F9D6A04D-933A-462A-91F0-A1B92CC405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8177" y="1824329"/>
                <a:ext cx="1028700" cy="695067"/>
              </a:xfrm>
              <a:prstGeom prst="rect">
                <a:avLst/>
              </a:prstGeom>
            </p:spPr>
          </p:pic>
        </p:grpSp>
        <p:cxnSp>
          <p:nvCxnSpPr>
            <p:cNvPr id="16" name="Straight Connector 15">
              <a:extLst>
                <a:ext uri="{FF2B5EF4-FFF2-40B4-BE49-F238E27FC236}">
                  <a16:creationId xmlns:a16="http://schemas.microsoft.com/office/drawing/2014/main" id="{17588E51-7D13-4A08-B090-5B2E0422573A}"/>
                </a:ext>
              </a:extLst>
            </p:cNvPr>
            <p:cNvCxnSpPr>
              <a:cxnSpLocks/>
            </p:cNvCxnSpPr>
            <p:nvPr/>
          </p:nvCxnSpPr>
          <p:spPr>
            <a:xfrm>
              <a:off x="7446169" y="1882738"/>
              <a:ext cx="30718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88E48EE-BA53-4D10-B5EB-CFFE8445352C}"/>
                </a:ext>
              </a:extLst>
            </p:cNvPr>
            <p:cNvCxnSpPr>
              <a:cxnSpLocks/>
            </p:cNvCxnSpPr>
            <p:nvPr/>
          </p:nvCxnSpPr>
          <p:spPr>
            <a:xfrm>
              <a:off x="7548563" y="1954175"/>
              <a:ext cx="126206"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3EE4732-9C90-407E-833B-DEB7FCD6C702}"/>
                </a:ext>
              </a:extLst>
            </p:cNvPr>
            <p:cNvCxnSpPr>
              <a:cxnSpLocks/>
            </p:cNvCxnSpPr>
            <p:nvPr/>
          </p:nvCxnSpPr>
          <p:spPr>
            <a:xfrm>
              <a:off x="7379494" y="2025613"/>
              <a:ext cx="24526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9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706526"/>
            <a:ext cx="9143999" cy="3022774"/>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0557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p:txBody>
          <a:bodyPr/>
          <a:lstStyle/>
          <a:p>
            <a:r>
              <a:rPr lang="en-US" dirty="0" err="1"/>
              <a:t>ML.aws</a:t>
            </a:r>
            <a:endParaRPr lang="en-US" dirty="0"/>
          </a:p>
        </p:txBody>
      </p:sp>
      <p:sp>
        <p:nvSpPr>
          <p:cNvPr id="3" name="Text Placeholder 2">
            <a:extLst>
              <a:ext uri="{FF2B5EF4-FFF2-40B4-BE49-F238E27FC236}">
                <a16:creationId xmlns:a16="http://schemas.microsoft.com/office/drawing/2014/main" id="{3BD74EAA-15AC-4B9A-A14C-E160BE01F517}"/>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348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70573"/>
            <a:ext cx="3984035" cy="1402354"/>
          </a:xfrm>
        </p:spPr>
        <p:txBody>
          <a:bodyPr/>
          <a:lstStyle/>
          <a:p>
            <a:r>
              <a:rPr lang="en-US" dirty="0"/>
              <a:t>Inf1 instances are built from the ground up by AWS to provide high performance,  cost-effective inference</a:t>
            </a:r>
          </a:p>
        </p:txBody>
      </p:sp>
      <p:sp>
        <p:nvSpPr>
          <p:cNvPr id="251" name="Rectangle: Top Corners Rounded 250">
            <a:extLst>
              <a:ext uri="{FF2B5EF4-FFF2-40B4-BE49-F238E27FC236}">
                <a16:creationId xmlns:a16="http://schemas.microsoft.com/office/drawing/2014/main" id="{84ABC1E2-117C-41CC-989E-7757BB63F016}"/>
              </a:ext>
            </a:extLst>
          </p:cNvPr>
          <p:cNvSpPr/>
          <p:nvPr/>
        </p:nvSpPr>
        <p:spPr>
          <a:xfrm rot="5400000">
            <a:off x="1943504" y="1780846"/>
            <a:ext cx="455613" cy="4342621"/>
          </a:xfrm>
          <a:prstGeom prst="round2SameRect">
            <a:avLst>
              <a:gd name="adj1" fmla="val 50000"/>
              <a:gd name="adj2" fmla="val 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1200" b="1" dirty="0">
                <a:solidFill>
                  <a:schemeClr val="bg1"/>
                </a:solidFill>
                <a:hlinkClick r:id="rId3">
                  <a:extLst>
                    <a:ext uri="{A12FA001-AC4F-418D-AE19-62706E023703}">
                      <ahyp:hlinkClr xmlns:ahyp="http://schemas.microsoft.com/office/drawing/2018/hyperlinkcolor" val="tx"/>
                    </a:ext>
                  </a:extLst>
                </a:hlinkClick>
              </a:rPr>
              <a:t>https://aws.amazon.com/ec2/instance-types/inf1</a:t>
            </a:r>
            <a:endParaRPr lang="en-US" sz="1200" b="1" dirty="0">
              <a:solidFill>
                <a:schemeClr val="bg1"/>
              </a:solidFill>
            </a:endParaRPr>
          </a:p>
        </p:txBody>
      </p:sp>
      <p:grpSp>
        <p:nvGrpSpPr>
          <p:cNvPr id="258" name="Group 257">
            <a:extLst>
              <a:ext uri="{FF2B5EF4-FFF2-40B4-BE49-F238E27FC236}">
                <a16:creationId xmlns:a16="http://schemas.microsoft.com/office/drawing/2014/main" id="{8CFF10A6-6F87-40C8-836B-4242941AC824}"/>
              </a:ext>
            </a:extLst>
          </p:cNvPr>
          <p:cNvGrpSpPr/>
          <p:nvPr/>
        </p:nvGrpSpPr>
        <p:grpSpPr>
          <a:xfrm>
            <a:off x="4804282" y="230272"/>
            <a:ext cx="4000082" cy="4135705"/>
            <a:chOff x="4898286" y="230272"/>
            <a:chExt cx="4000082" cy="4135705"/>
          </a:xfrm>
        </p:grpSpPr>
        <p:sp>
          <p:nvSpPr>
            <p:cNvPr id="24" name="Rectangle 23"/>
            <p:cNvSpPr/>
            <p:nvPr/>
          </p:nvSpPr>
          <p:spPr>
            <a:xfrm>
              <a:off x="5056495" y="4058200"/>
              <a:ext cx="2120318" cy="307777"/>
            </a:xfrm>
            <a:prstGeom prst="rect">
              <a:avLst/>
            </a:prstGeom>
          </p:spPr>
          <p:txBody>
            <a:bodyPr wrap="square">
              <a:spAutoFit/>
            </a:bodyPr>
            <a:lstStyle/>
            <a:p>
              <a:pPr algn="ctr"/>
              <a:r>
                <a:rPr lang="en-US" sz="1400" b="1" dirty="0">
                  <a:solidFill>
                    <a:schemeClr val="accent1"/>
                  </a:solidFill>
                </a:rPr>
                <a:t>HIGH PERFORMANCE</a:t>
              </a:r>
            </a:p>
          </p:txBody>
        </p:sp>
        <p:sp>
          <p:nvSpPr>
            <p:cNvPr id="22" name="Rectangle 21"/>
            <p:cNvSpPr/>
            <p:nvPr/>
          </p:nvSpPr>
          <p:spPr>
            <a:xfrm>
              <a:off x="7400925" y="4058200"/>
              <a:ext cx="1285875" cy="307777"/>
            </a:xfrm>
            <a:prstGeom prst="rect">
              <a:avLst/>
            </a:prstGeom>
          </p:spPr>
          <p:txBody>
            <a:bodyPr wrap="square">
              <a:spAutoFit/>
            </a:bodyPr>
            <a:lstStyle/>
            <a:p>
              <a:pPr algn="ctr"/>
              <a:r>
                <a:rPr lang="en-US" sz="1400" b="1" dirty="0">
                  <a:solidFill>
                    <a:schemeClr val="accent1"/>
                  </a:solidFill>
                </a:rPr>
                <a:t>LOW COST</a:t>
              </a:r>
            </a:p>
          </p:txBody>
        </p:sp>
        <p:sp>
          <p:nvSpPr>
            <p:cNvPr id="60" name="Cross 59">
              <a:extLst>
                <a:ext uri="{FF2B5EF4-FFF2-40B4-BE49-F238E27FC236}">
                  <a16:creationId xmlns:a16="http://schemas.microsoft.com/office/drawing/2014/main" id="{5FDB9004-39BB-47CD-962F-BA3B4B2173B2}"/>
                </a:ext>
              </a:extLst>
            </p:cNvPr>
            <p:cNvSpPr/>
            <p:nvPr/>
          </p:nvSpPr>
          <p:spPr bwMode="auto">
            <a:xfrm>
              <a:off x="6680564" y="1516899"/>
              <a:ext cx="571500" cy="537883"/>
            </a:xfrm>
            <a:prstGeom prst="plus">
              <a:avLst>
                <a:gd name="adj" fmla="val 3750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B9011B93-4498-40E2-B4A1-02F15CC8829E}"/>
                </a:ext>
              </a:extLst>
            </p:cNvPr>
            <p:cNvGrpSpPr/>
            <p:nvPr/>
          </p:nvGrpSpPr>
          <p:grpSpPr>
            <a:xfrm>
              <a:off x="4898286" y="2093346"/>
              <a:ext cx="2120318" cy="995568"/>
              <a:chOff x="655484" y="3195889"/>
              <a:chExt cx="2120318" cy="995568"/>
            </a:xfrm>
          </p:grpSpPr>
          <p:sp>
            <p:nvSpPr>
              <p:cNvPr id="18" name="Rectangle 17"/>
              <p:cNvSpPr/>
              <p:nvPr/>
            </p:nvSpPr>
            <p:spPr>
              <a:xfrm>
                <a:off x="655484" y="3869729"/>
                <a:ext cx="2120318" cy="321728"/>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Custom 2nd Gen Intel</a:t>
                </a:r>
                <a:br>
                  <a:rPr lang="en-US" sz="1100" dirty="0"/>
                </a:br>
                <a:r>
                  <a:rPr lang="en-US" sz="1100" dirty="0"/>
                  <a:t>Xeon Scalable Processors</a:t>
                </a:r>
              </a:p>
            </p:txBody>
          </p:sp>
          <p:grpSp>
            <p:nvGrpSpPr>
              <p:cNvPr id="14" name="Group 13">
                <a:extLst>
                  <a:ext uri="{FF2B5EF4-FFF2-40B4-BE49-F238E27FC236}">
                    <a16:creationId xmlns:a16="http://schemas.microsoft.com/office/drawing/2014/main" id="{4B89A14D-DEC7-4DEA-9BEE-01F6DE60A515}"/>
                  </a:ext>
                </a:extLst>
              </p:cNvPr>
              <p:cNvGrpSpPr/>
              <p:nvPr/>
            </p:nvGrpSpPr>
            <p:grpSpPr>
              <a:xfrm>
                <a:off x="1466117" y="3195889"/>
                <a:ext cx="499053" cy="525140"/>
                <a:chOff x="1398857" y="3054341"/>
                <a:chExt cx="633570" cy="666688"/>
              </a:xfrm>
            </p:grpSpPr>
            <p:sp>
              <p:nvSpPr>
                <p:cNvPr id="111" name="Freeform 5">
                  <a:extLst>
                    <a:ext uri="{FF2B5EF4-FFF2-40B4-BE49-F238E27FC236}">
                      <a16:creationId xmlns:a16="http://schemas.microsoft.com/office/drawing/2014/main" id="{70F07CCA-7CF2-48B0-B919-C41EA0D06DD3}"/>
                    </a:ext>
                  </a:extLst>
                </p:cNvPr>
                <p:cNvSpPr>
                  <a:spLocks/>
                </p:cNvSpPr>
                <p:nvPr/>
              </p:nvSpPr>
              <p:spPr bwMode="auto">
                <a:xfrm>
                  <a:off x="1801689" y="3102175"/>
                  <a:ext cx="36872" cy="165426"/>
                </a:xfrm>
                <a:custGeom>
                  <a:avLst/>
                  <a:gdLst>
                    <a:gd name="T0" fmla="*/ 0 w 37"/>
                    <a:gd name="T1" fmla="*/ 166 h 166"/>
                    <a:gd name="T2" fmla="*/ 0 w 37"/>
                    <a:gd name="T3" fmla="*/ 67 h 166"/>
                    <a:gd name="T4" fmla="*/ 37 w 37"/>
                    <a:gd name="T5" fmla="*/ 67 h 166"/>
                    <a:gd name="T6" fmla="*/ 37 w 37"/>
                    <a:gd name="T7" fmla="*/ 0 h 166"/>
                  </a:gdLst>
                  <a:ahLst/>
                  <a:cxnLst>
                    <a:cxn ang="0">
                      <a:pos x="T0" y="T1"/>
                    </a:cxn>
                    <a:cxn ang="0">
                      <a:pos x="T2" y="T3"/>
                    </a:cxn>
                    <a:cxn ang="0">
                      <a:pos x="T4" y="T5"/>
                    </a:cxn>
                    <a:cxn ang="0">
                      <a:pos x="T6" y="T7"/>
                    </a:cxn>
                  </a:cxnLst>
                  <a:rect l="0" t="0" r="r" b="b"/>
                  <a:pathLst>
                    <a:path w="37" h="166">
                      <a:moveTo>
                        <a:pt x="0" y="166"/>
                      </a:moveTo>
                      <a:lnTo>
                        <a:pt x="0" y="67"/>
                      </a:lnTo>
                      <a:lnTo>
                        <a:pt x="37" y="67"/>
                      </a:lnTo>
                      <a:lnTo>
                        <a:pt x="37"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2" name="Freeform 6">
                  <a:extLst>
                    <a:ext uri="{FF2B5EF4-FFF2-40B4-BE49-F238E27FC236}">
                      <a16:creationId xmlns:a16="http://schemas.microsoft.com/office/drawing/2014/main" id="{F4FFB1B2-87D1-4D39-BA70-22AF4ADAB1AD}"/>
                    </a:ext>
                  </a:extLst>
                </p:cNvPr>
                <p:cNvSpPr>
                  <a:spLocks/>
                </p:cNvSpPr>
                <p:nvPr/>
              </p:nvSpPr>
              <p:spPr bwMode="auto">
                <a:xfrm>
                  <a:off x="1717979" y="3069289"/>
                  <a:ext cx="28900" cy="198312"/>
                </a:xfrm>
                <a:custGeom>
                  <a:avLst/>
                  <a:gdLst>
                    <a:gd name="T0" fmla="*/ 29 w 29"/>
                    <a:gd name="T1" fmla="*/ 199 h 199"/>
                    <a:gd name="T2" fmla="*/ 29 w 29"/>
                    <a:gd name="T3" fmla="*/ 71 h 199"/>
                    <a:gd name="T4" fmla="*/ 0 w 29"/>
                    <a:gd name="T5" fmla="*/ 71 h 199"/>
                    <a:gd name="T6" fmla="*/ 0 w 29"/>
                    <a:gd name="T7" fmla="*/ 0 h 199"/>
                  </a:gdLst>
                  <a:ahLst/>
                  <a:cxnLst>
                    <a:cxn ang="0">
                      <a:pos x="T0" y="T1"/>
                    </a:cxn>
                    <a:cxn ang="0">
                      <a:pos x="T2" y="T3"/>
                    </a:cxn>
                    <a:cxn ang="0">
                      <a:pos x="T4" y="T5"/>
                    </a:cxn>
                    <a:cxn ang="0">
                      <a:pos x="T6" y="T7"/>
                    </a:cxn>
                  </a:cxnLst>
                  <a:rect l="0" t="0" r="r" b="b"/>
                  <a:pathLst>
                    <a:path w="29" h="199">
                      <a:moveTo>
                        <a:pt x="29" y="199"/>
                      </a:moveTo>
                      <a:lnTo>
                        <a:pt x="29" y="71"/>
                      </a:lnTo>
                      <a:lnTo>
                        <a:pt x="0" y="71"/>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3" name="Freeform 7">
                  <a:extLst>
                    <a:ext uri="{FF2B5EF4-FFF2-40B4-BE49-F238E27FC236}">
                      <a16:creationId xmlns:a16="http://schemas.microsoft.com/office/drawing/2014/main" id="{2D5BDC66-680D-4D21-A6CA-D0E1BD545238}"/>
                    </a:ext>
                  </a:extLst>
                </p:cNvPr>
                <p:cNvSpPr>
                  <a:spLocks/>
                </p:cNvSpPr>
                <p:nvPr/>
              </p:nvSpPr>
              <p:spPr bwMode="auto">
                <a:xfrm>
                  <a:off x="1613342" y="3090217"/>
                  <a:ext cx="54810" cy="177385"/>
                </a:xfrm>
                <a:custGeom>
                  <a:avLst/>
                  <a:gdLst>
                    <a:gd name="T0" fmla="*/ 17 w 55"/>
                    <a:gd name="T1" fmla="*/ 178 h 178"/>
                    <a:gd name="T2" fmla="*/ 17 w 55"/>
                    <a:gd name="T3" fmla="*/ 132 h 178"/>
                    <a:gd name="T4" fmla="*/ 55 w 55"/>
                    <a:gd name="T5" fmla="*/ 132 h 178"/>
                    <a:gd name="T6" fmla="*/ 55 w 55"/>
                    <a:gd name="T7" fmla="*/ 96 h 178"/>
                    <a:gd name="T8" fmla="*/ 0 w 55"/>
                    <a:gd name="T9" fmla="*/ 96 h 178"/>
                    <a:gd name="T10" fmla="*/ 0 w 55"/>
                    <a:gd name="T11" fmla="*/ 56 h 178"/>
                    <a:gd name="T12" fmla="*/ 21 w 55"/>
                    <a:gd name="T13" fmla="*/ 56 h 178"/>
                    <a:gd name="T14" fmla="*/ 21 w 55"/>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8">
                      <a:moveTo>
                        <a:pt x="17" y="178"/>
                      </a:moveTo>
                      <a:lnTo>
                        <a:pt x="17" y="132"/>
                      </a:lnTo>
                      <a:lnTo>
                        <a:pt x="55" y="132"/>
                      </a:lnTo>
                      <a:lnTo>
                        <a:pt x="55" y="96"/>
                      </a:lnTo>
                      <a:lnTo>
                        <a:pt x="0" y="96"/>
                      </a:lnTo>
                      <a:lnTo>
                        <a:pt x="0" y="56"/>
                      </a:lnTo>
                      <a:lnTo>
                        <a:pt x="21" y="56"/>
                      </a:lnTo>
                      <a:lnTo>
                        <a:pt x="21"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4" name="Freeform 8">
                  <a:extLst>
                    <a:ext uri="{FF2B5EF4-FFF2-40B4-BE49-F238E27FC236}">
                      <a16:creationId xmlns:a16="http://schemas.microsoft.com/office/drawing/2014/main" id="{7B7CDA54-149C-46E8-B53F-4975FB713778}"/>
                    </a:ext>
                  </a:extLst>
                </p:cNvPr>
                <p:cNvSpPr>
                  <a:spLocks/>
                </p:cNvSpPr>
                <p:nvPr/>
              </p:nvSpPr>
              <p:spPr bwMode="auto">
                <a:xfrm>
                  <a:off x="1427984" y="3275574"/>
                  <a:ext cx="170409" cy="27903"/>
                </a:xfrm>
                <a:custGeom>
                  <a:avLst/>
                  <a:gdLst>
                    <a:gd name="T0" fmla="*/ 171 w 171"/>
                    <a:gd name="T1" fmla="*/ 23 h 28"/>
                    <a:gd name="T2" fmla="*/ 127 w 171"/>
                    <a:gd name="T3" fmla="*/ 23 h 28"/>
                    <a:gd name="T4" fmla="*/ 88 w 171"/>
                    <a:gd name="T5" fmla="*/ 0 h 28"/>
                    <a:gd name="T6" fmla="*/ 50 w 171"/>
                    <a:gd name="T7" fmla="*/ 0 h 28"/>
                    <a:gd name="T8" fmla="*/ 50 w 171"/>
                    <a:gd name="T9" fmla="*/ 28 h 28"/>
                    <a:gd name="T10" fmla="*/ 0 w 171"/>
                    <a:gd name="T11" fmla="*/ 28 h 28"/>
                  </a:gdLst>
                  <a:ahLst/>
                  <a:cxnLst>
                    <a:cxn ang="0">
                      <a:pos x="T0" y="T1"/>
                    </a:cxn>
                    <a:cxn ang="0">
                      <a:pos x="T2" y="T3"/>
                    </a:cxn>
                    <a:cxn ang="0">
                      <a:pos x="T4" y="T5"/>
                    </a:cxn>
                    <a:cxn ang="0">
                      <a:pos x="T6" y="T7"/>
                    </a:cxn>
                    <a:cxn ang="0">
                      <a:pos x="T8" y="T9"/>
                    </a:cxn>
                    <a:cxn ang="0">
                      <a:pos x="T10" y="T11"/>
                    </a:cxn>
                  </a:cxnLst>
                  <a:rect l="0" t="0" r="r" b="b"/>
                  <a:pathLst>
                    <a:path w="171" h="28">
                      <a:moveTo>
                        <a:pt x="171" y="23"/>
                      </a:moveTo>
                      <a:lnTo>
                        <a:pt x="127" y="23"/>
                      </a:lnTo>
                      <a:lnTo>
                        <a:pt x="88" y="0"/>
                      </a:lnTo>
                      <a:lnTo>
                        <a:pt x="50" y="0"/>
                      </a:lnTo>
                      <a:lnTo>
                        <a:pt x="50" y="28"/>
                      </a:lnTo>
                      <a:lnTo>
                        <a:pt x="0" y="28"/>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5" name="Line 9">
                  <a:extLst>
                    <a:ext uri="{FF2B5EF4-FFF2-40B4-BE49-F238E27FC236}">
                      <a16:creationId xmlns:a16="http://schemas.microsoft.com/office/drawing/2014/main" id="{CE8BA613-493C-41CE-884F-606CDD66FD64}"/>
                    </a:ext>
                  </a:extLst>
                </p:cNvPr>
                <p:cNvSpPr>
                  <a:spLocks noChangeShapeType="1"/>
                </p:cNvSpPr>
                <p:nvPr/>
              </p:nvSpPr>
              <p:spPr bwMode="auto">
                <a:xfrm flipH="1">
                  <a:off x="1466849" y="3418080"/>
                  <a:ext cx="12755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6" name="Freeform 10">
                  <a:extLst>
                    <a:ext uri="{FF2B5EF4-FFF2-40B4-BE49-F238E27FC236}">
                      <a16:creationId xmlns:a16="http://schemas.microsoft.com/office/drawing/2014/main" id="{4A60A878-B9AF-41AB-A354-73919E968F5A}"/>
                    </a:ext>
                  </a:extLst>
                </p:cNvPr>
                <p:cNvSpPr>
                  <a:spLocks/>
                </p:cNvSpPr>
                <p:nvPr/>
              </p:nvSpPr>
              <p:spPr bwMode="auto">
                <a:xfrm>
                  <a:off x="1452898" y="3474883"/>
                  <a:ext cx="145496" cy="34879"/>
                </a:xfrm>
                <a:custGeom>
                  <a:avLst/>
                  <a:gdLst>
                    <a:gd name="T0" fmla="*/ 146 w 146"/>
                    <a:gd name="T1" fmla="*/ 0 h 35"/>
                    <a:gd name="T2" fmla="*/ 71 w 146"/>
                    <a:gd name="T3" fmla="*/ 0 h 35"/>
                    <a:gd name="T4" fmla="*/ 71 w 146"/>
                    <a:gd name="T5" fmla="*/ 35 h 35"/>
                    <a:gd name="T6" fmla="*/ 0 w 146"/>
                    <a:gd name="T7" fmla="*/ 35 h 35"/>
                  </a:gdLst>
                  <a:ahLst/>
                  <a:cxnLst>
                    <a:cxn ang="0">
                      <a:pos x="T0" y="T1"/>
                    </a:cxn>
                    <a:cxn ang="0">
                      <a:pos x="T2" y="T3"/>
                    </a:cxn>
                    <a:cxn ang="0">
                      <a:pos x="T4" y="T5"/>
                    </a:cxn>
                    <a:cxn ang="0">
                      <a:pos x="T6" y="T7"/>
                    </a:cxn>
                  </a:cxnLst>
                  <a:rect l="0" t="0" r="r" b="b"/>
                  <a:pathLst>
                    <a:path w="146" h="35">
                      <a:moveTo>
                        <a:pt x="146" y="0"/>
                      </a:moveTo>
                      <a:lnTo>
                        <a:pt x="71" y="0"/>
                      </a:lnTo>
                      <a:lnTo>
                        <a:pt x="71" y="35"/>
                      </a:lnTo>
                      <a:lnTo>
                        <a:pt x="0" y="35"/>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7" name="Freeform 11">
                  <a:extLst>
                    <a:ext uri="{FF2B5EF4-FFF2-40B4-BE49-F238E27FC236}">
                      <a16:creationId xmlns:a16="http://schemas.microsoft.com/office/drawing/2014/main" id="{CE425BE5-6611-4572-90F2-107DFDA8EEE1}"/>
                    </a:ext>
                  </a:extLst>
                </p:cNvPr>
                <p:cNvSpPr>
                  <a:spLocks/>
                </p:cNvSpPr>
                <p:nvPr/>
              </p:nvSpPr>
              <p:spPr bwMode="auto">
                <a:xfrm>
                  <a:off x="1594407" y="3509762"/>
                  <a:ext cx="35876" cy="165426"/>
                </a:xfrm>
                <a:custGeom>
                  <a:avLst/>
                  <a:gdLst>
                    <a:gd name="T0" fmla="*/ 36 w 36"/>
                    <a:gd name="T1" fmla="*/ 0 h 166"/>
                    <a:gd name="T2" fmla="*/ 36 w 36"/>
                    <a:gd name="T3" fmla="*/ 93 h 166"/>
                    <a:gd name="T4" fmla="*/ 0 w 36"/>
                    <a:gd name="T5" fmla="*/ 93 h 166"/>
                    <a:gd name="T6" fmla="*/ 0 w 36"/>
                    <a:gd name="T7" fmla="*/ 166 h 166"/>
                  </a:gdLst>
                  <a:ahLst/>
                  <a:cxnLst>
                    <a:cxn ang="0">
                      <a:pos x="T0" y="T1"/>
                    </a:cxn>
                    <a:cxn ang="0">
                      <a:pos x="T2" y="T3"/>
                    </a:cxn>
                    <a:cxn ang="0">
                      <a:pos x="T4" y="T5"/>
                    </a:cxn>
                    <a:cxn ang="0">
                      <a:pos x="T6" y="T7"/>
                    </a:cxn>
                  </a:cxnLst>
                  <a:rect l="0" t="0" r="r" b="b"/>
                  <a:pathLst>
                    <a:path w="36" h="166">
                      <a:moveTo>
                        <a:pt x="36" y="0"/>
                      </a:moveTo>
                      <a:lnTo>
                        <a:pt x="36" y="93"/>
                      </a:lnTo>
                      <a:lnTo>
                        <a:pt x="0" y="93"/>
                      </a:lnTo>
                      <a:lnTo>
                        <a:pt x="0" y="16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8" name="Freeform 12">
                  <a:extLst>
                    <a:ext uri="{FF2B5EF4-FFF2-40B4-BE49-F238E27FC236}">
                      <a16:creationId xmlns:a16="http://schemas.microsoft.com/office/drawing/2014/main" id="{B60D6CAF-2304-4F87-B347-502CC325795B}"/>
                    </a:ext>
                  </a:extLst>
                </p:cNvPr>
                <p:cNvSpPr>
                  <a:spLocks/>
                </p:cNvSpPr>
                <p:nvPr/>
              </p:nvSpPr>
              <p:spPr bwMode="auto">
                <a:xfrm>
                  <a:off x="1691072" y="3509762"/>
                  <a:ext cx="26907" cy="192333"/>
                </a:xfrm>
                <a:custGeom>
                  <a:avLst/>
                  <a:gdLst>
                    <a:gd name="T0" fmla="*/ 0 w 27"/>
                    <a:gd name="T1" fmla="*/ 0 h 193"/>
                    <a:gd name="T2" fmla="*/ 0 w 27"/>
                    <a:gd name="T3" fmla="*/ 130 h 193"/>
                    <a:gd name="T4" fmla="*/ 27 w 27"/>
                    <a:gd name="T5" fmla="*/ 130 h 193"/>
                    <a:gd name="T6" fmla="*/ 27 w 27"/>
                    <a:gd name="T7" fmla="*/ 193 h 193"/>
                  </a:gdLst>
                  <a:ahLst/>
                  <a:cxnLst>
                    <a:cxn ang="0">
                      <a:pos x="T0" y="T1"/>
                    </a:cxn>
                    <a:cxn ang="0">
                      <a:pos x="T2" y="T3"/>
                    </a:cxn>
                    <a:cxn ang="0">
                      <a:pos x="T4" y="T5"/>
                    </a:cxn>
                    <a:cxn ang="0">
                      <a:pos x="T6" y="T7"/>
                    </a:cxn>
                  </a:cxnLst>
                  <a:rect l="0" t="0" r="r" b="b"/>
                  <a:pathLst>
                    <a:path w="27" h="193">
                      <a:moveTo>
                        <a:pt x="0" y="0"/>
                      </a:moveTo>
                      <a:lnTo>
                        <a:pt x="0" y="130"/>
                      </a:lnTo>
                      <a:lnTo>
                        <a:pt x="27" y="130"/>
                      </a:lnTo>
                      <a:lnTo>
                        <a:pt x="27" y="19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9" name="Freeform 13">
                  <a:extLst>
                    <a:ext uri="{FF2B5EF4-FFF2-40B4-BE49-F238E27FC236}">
                      <a16:creationId xmlns:a16="http://schemas.microsoft.com/office/drawing/2014/main" id="{6B482F0E-9DE0-4B92-9C33-B30C2CBD8EE2}"/>
                    </a:ext>
                  </a:extLst>
                </p:cNvPr>
                <p:cNvSpPr>
                  <a:spLocks/>
                </p:cNvSpPr>
                <p:nvPr/>
              </p:nvSpPr>
              <p:spPr bwMode="auto">
                <a:xfrm>
                  <a:off x="1769799" y="3505775"/>
                  <a:ext cx="52817" cy="173399"/>
                </a:xfrm>
                <a:custGeom>
                  <a:avLst/>
                  <a:gdLst>
                    <a:gd name="T0" fmla="*/ 36 w 53"/>
                    <a:gd name="T1" fmla="*/ 0 h 174"/>
                    <a:gd name="T2" fmla="*/ 36 w 53"/>
                    <a:gd name="T3" fmla="*/ 46 h 174"/>
                    <a:gd name="T4" fmla="*/ 0 w 53"/>
                    <a:gd name="T5" fmla="*/ 46 h 174"/>
                    <a:gd name="T6" fmla="*/ 0 w 53"/>
                    <a:gd name="T7" fmla="*/ 82 h 174"/>
                    <a:gd name="T8" fmla="*/ 53 w 53"/>
                    <a:gd name="T9" fmla="*/ 82 h 174"/>
                    <a:gd name="T10" fmla="*/ 53 w 53"/>
                    <a:gd name="T11" fmla="*/ 126 h 174"/>
                    <a:gd name="T12" fmla="*/ 30 w 53"/>
                    <a:gd name="T13" fmla="*/ 126 h 174"/>
                    <a:gd name="T14" fmla="*/ 30 w 53"/>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74">
                      <a:moveTo>
                        <a:pt x="36" y="0"/>
                      </a:moveTo>
                      <a:lnTo>
                        <a:pt x="36" y="46"/>
                      </a:lnTo>
                      <a:lnTo>
                        <a:pt x="0" y="46"/>
                      </a:lnTo>
                      <a:lnTo>
                        <a:pt x="0" y="82"/>
                      </a:lnTo>
                      <a:lnTo>
                        <a:pt x="53" y="82"/>
                      </a:lnTo>
                      <a:lnTo>
                        <a:pt x="53" y="126"/>
                      </a:lnTo>
                      <a:lnTo>
                        <a:pt x="30" y="126"/>
                      </a:lnTo>
                      <a:lnTo>
                        <a:pt x="30" y="17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0" name="Freeform 14">
                  <a:extLst>
                    <a:ext uri="{FF2B5EF4-FFF2-40B4-BE49-F238E27FC236}">
                      <a16:creationId xmlns:a16="http://schemas.microsoft.com/office/drawing/2014/main" id="{0CBE0ADE-52BE-4A21-B792-79D57B54DEB9}"/>
                    </a:ext>
                  </a:extLst>
                </p:cNvPr>
                <p:cNvSpPr>
                  <a:spLocks/>
                </p:cNvSpPr>
                <p:nvPr/>
              </p:nvSpPr>
              <p:spPr bwMode="auto">
                <a:xfrm>
                  <a:off x="1834575" y="3476876"/>
                  <a:ext cx="146492" cy="32886"/>
                </a:xfrm>
                <a:custGeom>
                  <a:avLst/>
                  <a:gdLst>
                    <a:gd name="T0" fmla="*/ 0 w 147"/>
                    <a:gd name="T1" fmla="*/ 0 h 33"/>
                    <a:gd name="T2" fmla="*/ 76 w 147"/>
                    <a:gd name="T3" fmla="*/ 0 h 33"/>
                    <a:gd name="T4" fmla="*/ 76 w 147"/>
                    <a:gd name="T5" fmla="*/ 33 h 33"/>
                    <a:gd name="T6" fmla="*/ 147 w 147"/>
                    <a:gd name="T7" fmla="*/ 33 h 33"/>
                  </a:gdLst>
                  <a:ahLst/>
                  <a:cxnLst>
                    <a:cxn ang="0">
                      <a:pos x="T0" y="T1"/>
                    </a:cxn>
                    <a:cxn ang="0">
                      <a:pos x="T2" y="T3"/>
                    </a:cxn>
                    <a:cxn ang="0">
                      <a:pos x="T4" y="T5"/>
                    </a:cxn>
                    <a:cxn ang="0">
                      <a:pos x="T6" y="T7"/>
                    </a:cxn>
                  </a:cxnLst>
                  <a:rect l="0" t="0" r="r" b="b"/>
                  <a:pathLst>
                    <a:path w="147" h="33">
                      <a:moveTo>
                        <a:pt x="0" y="0"/>
                      </a:moveTo>
                      <a:lnTo>
                        <a:pt x="76" y="0"/>
                      </a:lnTo>
                      <a:lnTo>
                        <a:pt x="76" y="33"/>
                      </a:lnTo>
                      <a:lnTo>
                        <a:pt x="147" y="3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1" name="Freeform 15">
                  <a:extLst>
                    <a:ext uri="{FF2B5EF4-FFF2-40B4-BE49-F238E27FC236}">
                      <a16:creationId xmlns:a16="http://schemas.microsoft.com/office/drawing/2014/main" id="{1D0547EE-341E-4A4C-AEA7-D3A7CD25B541}"/>
                    </a:ext>
                  </a:extLst>
                </p:cNvPr>
                <p:cNvSpPr>
                  <a:spLocks/>
                </p:cNvSpPr>
                <p:nvPr/>
              </p:nvSpPr>
              <p:spPr bwMode="auto">
                <a:xfrm>
                  <a:off x="1838561" y="3357290"/>
                  <a:ext cx="96665" cy="35876"/>
                </a:xfrm>
                <a:custGeom>
                  <a:avLst/>
                  <a:gdLst>
                    <a:gd name="T0" fmla="*/ 0 w 97"/>
                    <a:gd name="T1" fmla="*/ 0 h 36"/>
                    <a:gd name="T2" fmla="*/ 26 w 97"/>
                    <a:gd name="T3" fmla="*/ 0 h 36"/>
                    <a:gd name="T4" fmla="*/ 26 w 97"/>
                    <a:gd name="T5" fmla="*/ 36 h 36"/>
                    <a:gd name="T6" fmla="*/ 97 w 97"/>
                    <a:gd name="T7" fmla="*/ 36 h 36"/>
                  </a:gdLst>
                  <a:ahLst/>
                  <a:cxnLst>
                    <a:cxn ang="0">
                      <a:pos x="T0" y="T1"/>
                    </a:cxn>
                    <a:cxn ang="0">
                      <a:pos x="T2" y="T3"/>
                    </a:cxn>
                    <a:cxn ang="0">
                      <a:pos x="T4" y="T5"/>
                    </a:cxn>
                    <a:cxn ang="0">
                      <a:pos x="T6" y="T7"/>
                    </a:cxn>
                  </a:cxnLst>
                  <a:rect l="0" t="0" r="r" b="b"/>
                  <a:pathLst>
                    <a:path w="97" h="36">
                      <a:moveTo>
                        <a:pt x="0" y="0"/>
                      </a:moveTo>
                      <a:lnTo>
                        <a:pt x="26" y="0"/>
                      </a:lnTo>
                      <a:lnTo>
                        <a:pt x="26" y="36"/>
                      </a:lnTo>
                      <a:lnTo>
                        <a:pt x="97" y="3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2" name="Freeform 16">
                  <a:extLst>
                    <a:ext uri="{FF2B5EF4-FFF2-40B4-BE49-F238E27FC236}">
                      <a16:creationId xmlns:a16="http://schemas.microsoft.com/office/drawing/2014/main" id="{4B0E3EEC-194E-4972-B0DC-00E681F64640}"/>
                    </a:ext>
                  </a:extLst>
                </p:cNvPr>
                <p:cNvSpPr>
                  <a:spLocks/>
                </p:cNvSpPr>
                <p:nvPr/>
              </p:nvSpPr>
              <p:spPr bwMode="auto">
                <a:xfrm>
                  <a:off x="1834575" y="3275574"/>
                  <a:ext cx="180375" cy="22921"/>
                </a:xfrm>
                <a:custGeom>
                  <a:avLst/>
                  <a:gdLst>
                    <a:gd name="T0" fmla="*/ 0 w 181"/>
                    <a:gd name="T1" fmla="*/ 23 h 23"/>
                    <a:gd name="T2" fmla="*/ 44 w 181"/>
                    <a:gd name="T3" fmla="*/ 23 h 23"/>
                    <a:gd name="T4" fmla="*/ 86 w 181"/>
                    <a:gd name="T5" fmla="*/ 0 h 23"/>
                    <a:gd name="T6" fmla="*/ 122 w 181"/>
                    <a:gd name="T7" fmla="*/ 0 h 23"/>
                    <a:gd name="T8" fmla="*/ 122 w 181"/>
                    <a:gd name="T9" fmla="*/ 23 h 23"/>
                    <a:gd name="T10" fmla="*/ 181 w 181"/>
                    <a:gd name="T11" fmla="*/ 23 h 23"/>
                  </a:gdLst>
                  <a:ahLst/>
                  <a:cxnLst>
                    <a:cxn ang="0">
                      <a:pos x="T0" y="T1"/>
                    </a:cxn>
                    <a:cxn ang="0">
                      <a:pos x="T2" y="T3"/>
                    </a:cxn>
                    <a:cxn ang="0">
                      <a:pos x="T4" y="T5"/>
                    </a:cxn>
                    <a:cxn ang="0">
                      <a:pos x="T6" y="T7"/>
                    </a:cxn>
                    <a:cxn ang="0">
                      <a:pos x="T8" y="T9"/>
                    </a:cxn>
                    <a:cxn ang="0">
                      <a:pos x="T10" y="T11"/>
                    </a:cxn>
                  </a:cxnLst>
                  <a:rect l="0" t="0" r="r" b="b"/>
                  <a:pathLst>
                    <a:path w="181" h="23">
                      <a:moveTo>
                        <a:pt x="0" y="23"/>
                      </a:moveTo>
                      <a:lnTo>
                        <a:pt x="44" y="23"/>
                      </a:lnTo>
                      <a:lnTo>
                        <a:pt x="86" y="0"/>
                      </a:lnTo>
                      <a:lnTo>
                        <a:pt x="122" y="0"/>
                      </a:lnTo>
                      <a:lnTo>
                        <a:pt x="122" y="23"/>
                      </a:lnTo>
                      <a:lnTo>
                        <a:pt x="181" y="2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3" name="Oval 17">
                  <a:extLst>
                    <a:ext uri="{FF2B5EF4-FFF2-40B4-BE49-F238E27FC236}">
                      <a16:creationId xmlns:a16="http://schemas.microsoft.com/office/drawing/2014/main" id="{D76B1A71-403B-482B-BFA5-672DBED1F10F}"/>
                    </a:ext>
                  </a:extLst>
                </p:cNvPr>
                <p:cNvSpPr>
                  <a:spLocks noChangeArrowheads="1"/>
                </p:cNvSpPr>
                <p:nvPr/>
              </p:nvSpPr>
              <p:spPr bwMode="auto">
                <a:xfrm>
                  <a:off x="1580456" y="3660240"/>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4" name="Freeform 18">
                  <a:extLst>
                    <a:ext uri="{FF2B5EF4-FFF2-40B4-BE49-F238E27FC236}">
                      <a16:creationId xmlns:a16="http://schemas.microsoft.com/office/drawing/2014/main" id="{09083D9D-97B3-454B-AD82-54B78827CA22}"/>
                    </a:ext>
                  </a:extLst>
                </p:cNvPr>
                <p:cNvSpPr>
                  <a:spLocks/>
                </p:cNvSpPr>
                <p:nvPr/>
              </p:nvSpPr>
              <p:spPr bwMode="auto">
                <a:xfrm>
                  <a:off x="1594407" y="3267601"/>
                  <a:ext cx="240167" cy="242160"/>
                </a:xfrm>
                <a:custGeom>
                  <a:avLst/>
                  <a:gdLst>
                    <a:gd name="T0" fmla="*/ 115 w 115"/>
                    <a:gd name="T1" fmla="*/ 106 h 116"/>
                    <a:gd name="T2" fmla="*/ 106 w 115"/>
                    <a:gd name="T3" fmla="*/ 116 h 116"/>
                    <a:gd name="T4" fmla="*/ 9 w 115"/>
                    <a:gd name="T5" fmla="*/ 116 h 116"/>
                    <a:gd name="T6" fmla="*/ 0 w 115"/>
                    <a:gd name="T7" fmla="*/ 106 h 116"/>
                    <a:gd name="T8" fmla="*/ 0 w 115"/>
                    <a:gd name="T9" fmla="*/ 10 h 116"/>
                    <a:gd name="T10" fmla="*/ 9 w 115"/>
                    <a:gd name="T11" fmla="*/ 0 h 116"/>
                    <a:gd name="T12" fmla="*/ 106 w 115"/>
                    <a:gd name="T13" fmla="*/ 0 h 116"/>
                    <a:gd name="T14" fmla="*/ 115 w 115"/>
                    <a:gd name="T15" fmla="*/ 10 h 116"/>
                    <a:gd name="T16" fmla="*/ 115 w 115"/>
                    <a:gd name="T17" fmla="*/ 106 h 116"/>
                    <a:gd name="T18" fmla="*/ 115 w 115"/>
                    <a:gd name="T19"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6">
                      <a:moveTo>
                        <a:pt x="115" y="106"/>
                      </a:moveTo>
                      <a:cubicBezTo>
                        <a:pt x="115" y="111"/>
                        <a:pt x="111" y="116"/>
                        <a:pt x="106" y="116"/>
                      </a:cubicBezTo>
                      <a:cubicBezTo>
                        <a:pt x="9" y="116"/>
                        <a:pt x="9" y="116"/>
                        <a:pt x="9" y="116"/>
                      </a:cubicBezTo>
                      <a:cubicBezTo>
                        <a:pt x="4" y="116"/>
                        <a:pt x="0" y="111"/>
                        <a:pt x="0" y="106"/>
                      </a:cubicBezTo>
                      <a:cubicBezTo>
                        <a:pt x="0" y="10"/>
                        <a:pt x="0" y="10"/>
                        <a:pt x="0" y="10"/>
                      </a:cubicBezTo>
                      <a:cubicBezTo>
                        <a:pt x="0" y="4"/>
                        <a:pt x="4" y="0"/>
                        <a:pt x="9" y="0"/>
                      </a:cubicBezTo>
                      <a:cubicBezTo>
                        <a:pt x="106" y="0"/>
                        <a:pt x="106" y="0"/>
                        <a:pt x="106" y="0"/>
                      </a:cubicBezTo>
                      <a:cubicBezTo>
                        <a:pt x="111" y="0"/>
                        <a:pt x="115" y="4"/>
                        <a:pt x="115" y="10"/>
                      </a:cubicBezTo>
                      <a:cubicBezTo>
                        <a:pt x="115" y="106"/>
                        <a:pt x="115" y="106"/>
                        <a:pt x="115" y="106"/>
                      </a:cubicBezTo>
                      <a:cubicBezTo>
                        <a:pt x="115" y="106"/>
                        <a:pt x="115" y="106"/>
                        <a:pt x="115" y="106"/>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5" name="Freeform 20">
                  <a:extLst>
                    <a:ext uri="{FF2B5EF4-FFF2-40B4-BE49-F238E27FC236}">
                      <a16:creationId xmlns:a16="http://schemas.microsoft.com/office/drawing/2014/main" id="{E7ECEA21-3A23-48E1-B1F8-6C74EA2F4161}"/>
                    </a:ext>
                  </a:extLst>
                </p:cNvPr>
                <p:cNvSpPr>
                  <a:spLocks/>
                </p:cNvSpPr>
                <p:nvPr/>
              </p:nvSpPr>
              <p:spPr bwMode="auto">
                <a:xfrm>
                  <a:off x="1659183" y="3326398"/>
                  <a:ext cx="117592" cy="116596"/>
                </a:xfrm>
                <a:custGeom>
                  <a:avLst/>
                  <a:gdLst>
                    <a:gd name="T0" fmla="*/ 56 w 56"/>
                    <a:gd name="T1" fmla="*/ 51 h 56"/>
                    <a:gd name="T2" fmla="*/ 52 w 56"/>
                    <a:gd name="T3" fmla="*/ 56 h 56"/>
                    <a:gd name="T4" fmla="*/ 5 w 56"/>
                    <a:gd name="T5" fmla="*/ 56 h 56"/>
                    <a:gd name="T6" fmla="*/ 0 w 56"/>
                    <a:gd name="T7" fmla="*/ 51 h 56"/>
                    <a:gd name="T8" fmla="*/ 0 w 56"/>
                    <a:gd name="T9" fmla="*/ 4 h 56"/>
                    <a:gd name="T10" fmla="*/ 5 w 56"/>
                    <a:gd name="T11" fmla="*/ 0 h 56"/>
                    <a:gd name="T12" fmla="*/ 52 w 56"/>
                    <a:gd name="T13" fmla="*/ 0 h 56"/>
                    <a:gd name="T14" fmla="*/ 56 w 56"/>
                    <a:gd name="T15" fmla="*/ 4 h 56"/>
                    <a:gd name="T16" fmla="*/ 56 w 56"/>
                    <a:gd name="T17" fmla="*/ 51 h 56"/>
                    <a:gd name="T18" fmla="*/ 56 w 56"/>
                    <a:gd name="T19" fmla="*/ 5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56" y="51"/>
                      </a:moveTo>
                      <a:cubicBezTo>
                        <a:pt x="56" y="54"/>
                        <a:pt x="55" y="56"/>
                        <a:pt x="52" y="56"/>
                      </a:cubicBezTo>
                      <a:cubicBezTo>
                        <a:pt x="5" y="56"/>
                        <a:pt x="5" y="56"/>
                        <a:pt x="5" y="56"/>
                      </a:cubicBezTo>
                      <a:cubicBezTo>
                        <a:pt x="3" y="56"/>
                        <a:pt x="0" y="54"/>
                        <a:pt x="0" y="51"/>
                      </a:cubicBezTo>
                      <a:cubicBezTo>
                        <a:pt x="0" y="4"/>
                        <a:pt x="0" y="4"/>
                        <a:pt x="0" y="4"/>
                      </a:cubicBezTo>
                      <a:cubicBezTo>
                        <a:pt x="0" y="2"/>
                        <a:pt x="3" y="0"/>
                        <a:pt x="5" y="0"/>
                      </a:cubicBezTo>
                      <a:cubicBezTo>
                        <a:pt x="52" y="0"/>
                        <a:pt x="52" y="0"/>
                        <a:pt x="52" y="0"/>
                      </a:cubicBezTo>
                      <a:cubicBezTo>
                        <a:pt x="55" y="0"/>
                        <a:pt x="56" y="2"/>
                        <a:pt x="56" y="4"/>
                      </a:cubicBezTo>
                      <a:cubicBezTo>
                        <a:pt x="56" y="51"/>
                        <a:pt x="56" y="51"/>
                        <a:pt x="56" y="51"/>
                      </a:cubicBezTo>
                      <a:cubicBezTo>
                        <a:pt x="56" y="51"/>
                        <a:pt x="56" y="51"/>
                        <a:pt x="56" y="51"/>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6" name="Oval 21">
                  <a:extLst>
                    <a:ext uri="{FF2B5EF4-FFF2-40B4-BE49-F238E27FC236}">
                      <a16:creationId xmlns:a16="http://schemas.microsoft.com/office/drawing/2014/main" id="{3456139F-37B0-4479-8D80-6A5B91943662}"/>
                    </a:ext>
                  </a:extLst>
                </p:cNvPr>
                <p:cNvSpPr>
                  <a:spLocks noChangeArrowheads="1"/>
                </p:cNvSpPr>
                <p:nvPr/>
              </p:nvSpPr>
              <p:spPr bwMode="auto">
                <a:xfrm>
                  <a:off x="1703031" y="3690136"/>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7" name="Oval 22">
                  <a:extLst>
                    <a:ext uri="{FF2B5EF4-FFF2-40B4-BE49-F238E27FC236}">
                      <a16:creationId xmlns:a16="http://schemas.microsoft.com/office/drawing/2014/main" id="{4BB6F757-0A86-4795-A861-D267C8D80598}"/>
                    </a:ext>
                  </a:extLst>
                </p:cNvPr>
                <p:cNvSpPr>
                  <a:spLocks noChangeArrowheads="1"/>
                </p:cNvSpPr>
                <p:nvPr/>
              </p:nvSpPr>
              <p:spPr bwMode="auto">
                <a:xfrm>
                  <a:off x="1966119" y="3492820"/>
                  <a:ext cx="29896" cy="31889"/>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8" name="Oval 23">
                  <a:extLst>
                    <a:ext uri="{FF2B5EF4-FFF2-40B4-BE49-F238E27FC236}">
                      <a16:creationId xmlns:a16="http://schemas.microsoft.com/office/drawing/2014/main" id="{A995DDB9-2903-4D00-8D17-3509408FF8D0}"/>
                    </a:ext>
                  </a:extLst>
                </p:cNvPr>
                <p:cNvSpPr>
                  <a:spLocks noChangeArrowheads="1"/>
                </p:cNvSpPr>
                <p:nvPr/>
              </p:nvSpPr>
              <p:spPr bwMode="auto">
                <a:xfrm>
                  <a:off x="1435957" y="3494813"/>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9" name="Oval 24">
                  <a:extLst>
                    <a:ext uri="{FF2B5EF4-FFF2-40B4-BE49-F238E27FC236}">
                      <a16:creationId xmlns:a16="http://schemas.microsoft.com/office/drawing/2014/main" id="{0616D6EA-7555-4053-9EF3-31E8021903B2}"/>
                    </a:ext>
                  </a:extLst>
                </p:cNvPr>
                <p:cNvSpPr>
                  <a:spLocks noChangeArrowheads="1"/>
                </p:cNvSpPr>
                <p:nvPr/>
              </p:nvSpPr>
              <p:spPr bwMode="auto">
                <a:xfrm>
                  <a:off x="1413036" y="3288529"/>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0" name="Oval 25">
                  <a:extLst>
                    <a:ext uri="{FF2B5EF4-FFF2-40B4-BE49-F238E27FC236}">
                      <a16:creationId xmlns:a16="http://schemas.microsoft.com/office/drawing/2014/main" id="{AB73038B-4A4D-45B1-8D3F-6B7A8B78BB6E}"/>
                    </a:ext>
                  </a:extLst>
                </p:cNvPr>
                <p:cNvSpPr>
                  <a:spLocks noChangeArrowheads="1"/>
                </p:cNvSpPr>
                <p:nvPr/>
              </p:nvSpPr>
              <p:spPr bwMode="auto">
                <a:xfrm>
                  <a:off x="1619321" y="3075268"/>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1" name="Oval 26">
                  <a:extLst>
                    <a:ext uri="{FF2B5EF4-FFF2-40B4-BE49-F238E27FC236}">
                      <a16:creationId xmlns:a16="http://schemas.microsoft.com/office/drawing/2014/main" id="{42511794-A02A-42FA-930F-D6BA4404886F}"/>
                    </a:ext>
                  </a:extLst>
                </p:cNvPr>
                <p:cNvSpPr>
                  <a:spLocks noChangeArrowheads="1"/>
                </p:cNvSpPr>
                <p:nvPr/>
              </p:nvSpPr>
              <p:spPr bwMode="auto">
                <a:xfrm>
                  <a:off x="1824609" y="3085234"/>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2" name="Oval 27">
                  <a:extLst>
                    <a:ext uri="{FF2B5EF4-FFF2-40B4-BE49-F238E27FC236}">
                      <a16:creationId xmlns:a16="http://schemas.microsoft.com/office/drawing/2014/main" id="{03F42923-6AF9-46D5-8867-F163E8BF49DC}"/>
                    </a:ext>
                  </a:extLst>
                </p:cNvPr>
                <p:cNvSpPr>
                  <a:spLocks noChangeArrowheads="1"/>
                </p:cNvSpPr>
                <p:nvPr/>
              </p:nvSpPr>
              <p:spPr bwMode="auto">
                <a:xfrm>
                  <a:off x="1701038" y="3054341"/>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3" name="Oval 28">
                  <a:extLst>
                    <a:ext uri="{FF2B5EF4-FFF2-40B4-BE49-F238E27FC236}">
                      <a16:creationId xmlns:a16="http://schemas.microsoft.com/office/drawing/2014/main" id="{74C88494-55D6-40B8-A0FA-A8608F77EF2E}"/>
                    </a:ext>
                  </a:extLst>
                </p:cNvPr>
                <p:cNvSpPr>
                  <a:spLocks noChangeArrowheads="1"/>
                </p:cNvSpPr>
                <p:nvPr/>
              </p:nvSpPr>
              <p:spPr bwMode="auto">
                <a:xfrm>
                  <a:off x="1452898" y="3401138"/>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4" name="Oval 29">
                  <a:extLst>
                    <a:ext uri="{FF2B5EF4-FFF2-40B4-BE49-F238E27FC236}">
                      <a16:creationId xmlns:a16="http://schemas.microsoft.com/office/drawing/2014/main" id="{F5808DCA-16B1-43D7-BBEC-0500DB81C559}"/>
                    </a:ext>
                  </a:extLst>
                </p:cNvPr>
                <p:cNvSpPr>
                  <a:spLocks noChangeArrowheads="1"/>
                </p:cNvSpPr>
                <p:nvPr/>
              </p:nvSpPr>
              <p:spPr bwMode="auto">
                <a:xfrm>
                  <a:off x="1920278" y="3378218"/>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5" name="Oval 30">
                  <a:extLst>
                    <a:ext uri="{FF2B5EF4-FFF2-40B4-BE49-F238E27FC236}">
                      <a16:creationId xmlns:a16="http://schemas.microsoft.com/office/drawing/2014/main" id="{7104C80D-A922-4173-8EFF-8A9A0DC4F954}"/>
                    </a:ext>
                  </a:extLst>
                </p:cNvPr>
                <p:cNvSpPr>
                  <a:spLocks noChangeArrowheads="1"/>
                </p:cNvSpPr>
                <p:nvPr/>
              </p:nvSpPr>
              <p:spPr bwMode="auto">
                <a:xfrm>
                  <a:off x="1996015" y="3284543"/>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6" name="Oval 31">
                  <a:extLst>
                    <a:ext uri="{FF2B5EF4-FFF2-40B4-BE49-F238E27FC236}">
                      <a16:creationId xmlns:a16="http://schemas.microsoft.com/office/drawing/2014/main" id="{B79237F9-86A8-44B2-BF16-9FC5C7D7CD7A}"/>
                    </a:ext>
                  </a:extLst>
                </p:cNvPr>
                <p:cNvSpPr>
                  <a:spLocks noChangeArrowheads="1"/>
                </p:cNvSpPr>
                <p:nvPr/>
              </p:nvSpPr>
              <p:spPr bwMode="auto">
                <a:xfrm>
                  <a:off x="1786741" y="3664226"/>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07" name="Line 7">
                  <a:extLst>
                    <a:ext uri="{FF2B5EF4-FFF2-40B4-BE49-F238E27FC236}">
                      <a16:creationId xmlns:a16="http://schemas.microsoft.com/office/drawing/2014/main" id="{574E5C9C-F13F-445E-BEC0-D29042AC60D9}"/>
                    </a:ext>
                  </a:extLst>
                </p:cNvPr>
                <p:cNvSpPr>
                  <a:spLocks noChangeShapeType="1"/>
                </p:cNvSpPr>
                <p:nvPr/>
              </p:nvSpPr>
              <p:spPr bwMode="auto">
                <a:xfrm flipV="1">
                  <a:off x="1831618"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8" name="Line 7">
                  <a:extLst>
                    <a:ext uri="{FF2B5EF4-FFF2-40B4-BE49-F238E27FC236}">
                      <a16:creationId xmlns:a16="http://schemas.microsoft.com/office/drawing/2014/main" id="{6A498526-B3F8-437F-9252-408199FC3973}"/>
                    </a:ext>
                  </a:extLst>
                </p:cNvPr>
                <p:cNvSpPr>
                  <a:spLocks noChangeShapeType="1"/>
                </p:cNvSpPr>
                <p:nvPr/>
              </p:nvSpPr>
              <p:spPr bwMode="auto">
                <a:xfrm flipH="1" flipV="1">
                  <a:off x="1398857"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9" name="Line 7">
                  <a:extLst>
                    <a:ext uri="{FF2B5EF4-FFF2-40B4-BE49-F238E27FC236}">
                      <a16:creationId xmlns:a16="http://schemas.microsoft.com/office/drawing/2014/main" id="{9F186F31-21FD-4E1E-9EE3-A63909AC19CD}"/>
                    </a:ext>
                  </a:extLst>
                </p:cNvPr>
                <p:cNvSpPr>
                  <a:spLocks noChangeShapeType="1"/>
                </p:cNvSpPr>
                <p:nvPr/>
              </p:nvSpPr>
              <p:spPr bwMode="auto">
                <a:xfrm>
                  <a:off x="1831618"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0" name="Line 7">
                  <a:extLst>
                    <a:ext uri="{FF2B5EF4-FFF2-40B4-BE49-F238E27FC236}">
                      <a16:creationId xmlns:a16="http://schemas.microsoft.com/office/drawing/2014/main" id="{77397F35-B8DA-401E-A61F-FCD8D503F9D7}"/>
                    </a:ext>
                  </a:extLst>
                </p:cNvPr>
                <p:cNvSpPr>
                  <a:spLocks noChangeShapeType="1"/>
                </p:cNvSpPr>
                <p:nvPr/>
              </p:nvSpPr>
              <p:spPr bwMode="auto">
                <a:xfrm flipH="1">
                  <a:off x="1398857"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grpSp>
        <p:grpSp>
          <p:nvGrpSpPr>
            <p:cNvPr id="101" name="Group 100">
              <a:extLst>
                <a:ext uri="{FF2B5EF4-FFF2-40B4-BE49-F238E27FC236}">
                  <a16:creationId xmlns:a16="http://schemas.microsoft.com/office/drawing/2014/main" id="{14A4E56C-DCFA-43E0-BB11-5071BDED7D63}"/>
                </a:ext>
              </a:extLst>
            </p:cNvPr>
            <p:cNvGrpSpPr/>
            <p:nvPr/>
          </p:nvGrpSpPr>
          <p:grpSpPr>
            <a:xfrm>
              <a:off x="5147377" y="660727"/>
              <a:ext cx="1622136" cy="921860"/>
              <a:chOff x="904575" y="1478526"/>
              <a:chExt cx="1622136" cy="921860"/>
            </a:xfrm>
          </p:grpSpPr>
          <p:sp>
            <p:nvSpPr>
              <p:cNvPr id="16" name="Rectangle 15"/>
              <p:cNvSpPr/>
              <p:nvPr/>
            </p:nvSpPr>
            <p:spPr>
              <a:xfrm>
                <a:off x="904575"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Nitro</a:t>
                </a:r>
              </a:p>
            </p:txBody>
          </p:sp>
          <p:grpSp>
            <p:nvGrpSpPr>
              <p:cNvPr id="145" name="Group 144">
                <a:extLst>
                  <a:ext uri="{FF2B5EF4-FFF2-40B4-BE49-F238E27FC236}">
                    <a16:creationId xmlns:a16="http://schemas.microsoft.com/office/drawing/2014/main" id="{7739A97A-FAC6-4F0F-A8E5-0E0E8ACDF3B9}"/>
                  </a:ext>
                </a:extLst>
              </p:cNvPr>
              <p:cNvGrpSpPr/>
              <p:nvPr/>
            </p:nvGrpSpPr>
            <p:grpSpPr>
              <a:xfrm>
                <a:off x="1452716" y="1478526"/>
                <a:ext cx="525854" cy="526420"/>
                <a:chOff x="5111402" y="1457854"/>
                <a:chExt cx="298672" cy="298994"/>
              </a:xfrm>
            </p:grpSpPr>
            <p:sp>
              <p:nvSpPr>
                <p:cNvPr id="146" name="Freeform: Shape 145">
                  <a:extLst>
                    <a:ext uri="{FF2B5EF4-FFF2-40B4-BE49-F238E27FC236}">
                      <a16:creationId xmlns:a16="http://schemas.microsoft.com/office/drawing/2014/main" id="{BABC288F-1CFC-48A7-BB74-119F0C46D40D}"/>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495658B1-91B6-49AB-8926-3EDCC07B3D58}"/>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F61CC0AD-DBAD-400F-B950-271D71B08623}"/>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D3E6E929-C2B5-43CE-84A8-F8949EAAFB29}"/>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BE0FCD68-52DE-4D57-BC67-14B9CD926EED}"/>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5A6C9A27-7841-49D9-8C3B-88DFE7870DAA}"/>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6DB56AD5-640E-4321-A6A8-A29D64156B8C}"/>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C74173BD-E65C-44EB-BB53-AB0B35BC9476}"/>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4E62CAC0-B3A5-43B1-AD57-559C6D79F235}"/>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4DC21349-7464-4CE3-B95D-322498809918}"/>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86DE7EDB-0F48-4AA2-8373-735DE97EED81}"/>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CF1F4663-2B3F-4FF3-A88B-CA28D473F69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F6300A47-607D-4637-BB4C-918760ABDAC2}"/>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6B0E6A86-4D77-4CA0-8036-1282D9420FB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92EC0CD3-B00A-4226-940C-8CA90842FC16}"/>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C9EE01F9-1D7E-4D02-A1DF-06097E0DC9C5}"/>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517A76DB-ABB3-418B-9312-81A78E3E4D0F}"/>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ECDC5DDF-6A21-4259-8A5C-B8458948F8E9}"/>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944A4A5B-FC21-48D9-BD81-9C19C4E54F77}"/>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87FAB24A-6F8E-4A32-A4C5-3D8C8662A5A7}"/>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032F0197-F218-4B72-9620-579DD5972851}"/>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F00FCF3C-6329-4E0B-A20B-A7EC69EE94A1}"/>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nvGrpSpPr>
            <p:cNvPr id="100" name="Group 99">
              <a:extLst>
                <a:ext uri="{FF2B5EF4-FFF2-40B4-BE49-F238E27FC236}">
                  <a16:creationId xmlns:a16="http://schemas.microsoft.com/office/drawing/2014/main" id="{6AB236EA-75DD-46A3-A9EF-BB2A5B8A4FB6}"/>
                </a:ext>
              </a:extLst>
            </p:cNvPr>
            <p:cNvGrpSpPr/>
            <p:nvPr/>
          </p:nvGrpSpPr>
          <p:grpSpPr>
            <a:xfrm>
              <a:off x="7276232" y="230272"/>
              <a:ext cx="1622136" cy="1352315"/>
              <a:chOff x="3698690" y="1048071"/>
              <a:chExt cx="1622136" cy="1352315"/>
            </a:xfrm>
          </p:grpSpPr>
          <p:sp>
            <p:nvSpPr>
              <p:cNvPr id="9" name="Rectangle 8"/>
              <p:cNvSpPr/>
              <p:nvPr/>
            </p:nvSpPr>
            <p:spPr>
              <a:xfrm>
                <a:off x="3698690"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Inferentia</a:t>
                </a:r>
              </a:p>
            </p:txBody>
          </p:sp>
          <p:sp>
            <p:nvSpPr>
              <p:cNvPr id="2" name="TextBox 1">
                <a:extLst>
                  <a:ext uri="{FF2B5EF4-FFF2-40B4-BE49-F238E27FC236}">
                    <a16:creationId xmlns:a16="http://schemas.microsoft.com/office/drawing/2014/main" id="{02DE64AE-9F7E-D645-A765-E630B0F76285}"/>
                  </a:ext>
                </a:extLst>
              </p:cNvPr>
              <p:cNvSpPr txBox="1"/>
              <p:nvPr/>
            </p:nvSpPr>
            <p:spPr>
              <a:xfrm>
                <a:off x="4011510" y="1048071"/>
                <a:ext cx="996496" cy="307777"/>
              </a:xfrm>
              <a:prstGeom prst="rect">
                <a:avLst/>
              </a:prstGeom>
              <a:noFill/>
            </p:spPr>
            <p:txBody>
              <a:bodyPr wrap="square" lIns="0" rIns="0" rtlCol="0">
                <a:spAutoFit/>
              </a:bodyPr>
              <a:lstStyle/>
              <a:p>
                <a:pPr algn="ctr"/>
                <a:r>
                  <a:rPr lang="en-US" sz="700" dirty="0">
                    <a:solidFill>
                      <a:schemeClr val="accent1"/>
                    </a:solidFill>
                  </a:rPr>
                  <a:t>CUSTOM BUILT FOR</a:t>
                </a:r>
                <a:br>
                  <a:rPr lang="en-US" sz="700" dirty="0">
                    <a:solidFill>
                      <a:schemeClr val="accent1"/>
                    </a:solidFill>
                  </a:rPr>
                </a:br>
                <a:r>
                  <a:rPr lang="en-US" sz="700" dirty="0">
                    <a:solidFill>
                      <a:schemeClr val="accent1"/>
                    </a:solidFill>
                  </a:rPr>
                  <a:t>ML INFERENCE</a:t>
                </a:r>
              </a:p>
            </p:txBody>
          </p:sp>
          <p:grpSp>
            <p:nvGrpSpPr>
              <p:cNvPr id="23" name="Group 22">
                <a:extLst>
                  <a:ext uri="{FF2B5EF4-FFF2-40B4-BE49-F238E27FC236}">
                    <a16:creationId xmlns:a16="http://schemas.microsoft.com/office/drawing/2014/main" id="{B789061E-2AF5-4B27-BFBA-1C305DFC46C5}"/>
                  </a:ext>
                </a:extLst>
              </p:cNvPr>
              <p:cNvGrpSpPr/>
              <p:nvPr/>
            </p:nvGrpSpPr>
            <p:grpSpPr>
              <a:xfrm>
                <a:off x="4183100" y="1416312"/>
                <a:ext cx="653316" cy="588634"/>
                <a:chOff x="4165384" y="1323543"/>
                <a:chExt cx="653316" cy="588634"/>
              </a:xfrm>
            </p:grpSpPr>
            <p:grpSp>
              <p:nvGrpSpPr>
                <p:cNvPr id="83" name="Group 4">
                  <a:extLst>
                    <a:ext uri="{FF2B5EF4-FFF2-40B4-BE49-F238E27FC236}">
                      <a16:creationId xmlns:a16="http://schemas.microsoft.com/office/drawing/2014/main" id="{DD2A3680-EDCD-4B6C-A48C-3CC1E206A9BF}"/>
                    </a:ext>
                  </a:extLst>
                </p:cNvPr>
                <p:cNvGrpSpPr>
                  <a:grpSpLocks noChangeAspect="1"/>
                </p:cNvGrpSpPr>
                <p:nvPr/>
              </p:nvGrpSpPr>
              <p:grpSpPr bwMode="auto">
                <a:xfrm>
                  <a:off x="4165384" y="1323543"/>
                  <a:ext cx="544605" cy="505253"/>
                  <a:chOff x="1803" y="564"/>
                  <a:chExt cx="1204" cy="1117"/>
                </a:xfrm>
              </p:grpSpPr>
              <p:sp>
                <p:nvSpPr>
                  <p:cNvPr id="84" name="Freeform 5">
                    <a:extLst>
                      <a:ext uri="{FF2B5EF4-FFF2-40B4-BE49-F238E27FC236}">
                        <a16:creationId xmlns:a16="http://schemas.microsoft.com/office/drawing/2014/main" id="{8FB1C681-7700-4F84-BC11-56BA43DEAD68}"/>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5" name="Freeform 6">
                    <a:extLst>
                      <a:ext uri="{FF2B5EF4-FFF2-40B4-BE49-F238E27FC236}">
                        <a16:creationId xmlns:a16="http://schemas.microsoft.com/office/drawing/2014/main" id="{1FDEFAA4-45E5-454B-B38B-8E202915BC8A}"/>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6" name="Freeform 7">
                    <a:extLst>
                      <a:ext uri="{FF2B5EF4-FFF2-40B4-BE49-F238E27FC236}">
                        <a16:creationId xmlns:a16="http://schemas.microsoft.com/office/drawing/2014/main" id="{E0DE9D92-40DF-4E14-9C9B-99E41BE0B705}"/>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7" name="Freeform 8">
                    <a:extLst>
                      <a:ext uri="{FF2B5EF4-FFF2-40B4-BE49-F238E27FC236}">
                        <a16:creationId xmlns:a16="http://schemas.microsoft.com/office/drawing/2014/main" id="{7C5BCAC3-3910-43E4-B269-6B7C0C0A3995}"/>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8" name="Line 9">
                    <a:extLst>
                      <a:ext uri="{FF2B5EF4-FFF2-40B4-BE49-F238E27FC236}">
                        <a16:creationId xmlns:a16="http://schemas.microsoft.com/office/drawing/2014/main" id="{1C4D7E0A-E313-484B-AD1D-5E30D3E0E440}"/>
                      </a:ext>
                    </a:extLst>
                  </p:cNvPr>
                  <p:cNvSpPr>
                    <a:spLocks noChangeShapeType="1"/>
                  </p:cNvSpPr>
                  <p:nvPr/>
                </p:nvSpPr>
                <p:spPr bwMode="auto">
                  <a:xfrm flipV="1">
                    <a:off x="2110" y="1541"/>
                    <a:ext cx="179" cy="10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9" name="Freeform 10">
                    <a:extLst>
                      <a:ext uri="{FF2B5EF4-FFF2-40B4-BE49-F238E27FC236}">
                        <a16:creationId xmlns:a16="http://schemas.microsoft.com/office/drawing/2014/main" id="{6EBC607A-F8B2-4700-A5E7-27A1B7F8D92D}"/>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0" name="Freeform 11">
                    <a:extLst>
                      <a:ext uri="{FF2B5EF4-FFF2-40B4-BE49-F238E27FC236}">
                        <a16:creationId xmlns:a16="http://schemas.microsoft.com/office/drawing/2014/main" id="{825F96A2-0785-435F-9A9F-CF9354A34ED7}"/>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1" name="Freeform 12">
                    <a:extLst>
                      <a:ext uri="{FF2B5EF4-FFF2-40B4-BE49-F238E27FC236}">
                        <a16:creationId xmlns:a16="http://schemas.microsoft.com/office/drawing/2014/main" id="{85CDFE08-1060-4FC1-9750-FDF36722712A}"/>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2" name="Line 13">
                    <a:extLst>
                      <a:ext uri="{FF2B5EF4-FFF2-40B4-BE49-F238E27FC236}">
                        <a16:creationId xmlns:a16="http://schemas.microsoft.com/office/drawing/2014/main" id="{BA2A6FF4-2F9A-4F8E-AB47-0888C4A30D72}"/>
                      </a:ext>
                    </a:extLst>
                  </p:cNvPr>
                  <p:cNvSpPr>
                    <a:spLocks noChangeShapeType="1"/>
                  </p:cNvSpPr>
                  <p:nvPr/>
                </p:nvSpPr>
                <p:spPr bwMode="auto">
                  <a:xfrm>
                    <a:off x="2103" y="650"/>
                    <a:ext cx="0" cy="238"/>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3" name="Line 14">
                    <a:extLst>
                      <a:ext uri="{FF2B5EF4-FFF2-40B4-BE49-F238E27FC236}">
                        <a16:creationId xmlns:a16="http://schemas.microsoft.com/office/drawing/2014/main" id="{A8335991-1F37-48B9-9B7A-57CC346B0B0A}"/>
                      </a:ext>
                    </a:extLst>
                  </p:cNvPr>
                  <p:cNvSpPr>
                    <a:spLocks noChangeShapeType="1"/>
                  </p:cNvSpPr>
                  <p:nvPr/>
                </p:nvSpPr>
                <p:spPr bwMode="auto">
                  <a:xfrm flipH="1">
                    <a:off x="2598" y="828"/>
                    <a:ext cx="244"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6" name="Line 17">
                    <a:extLst>
                      <a:ext uri="{FF2B5EF4-FFF2-40B4-BE49-F238E27FC236}">
                        <a16:creationId xmlns:a16="http://schemas.microsoft.com/office/drawing/2014/main" id="{13FBC365-C9E4-4B26-A5E3-EEC87062B7D6}"/>
                      </a:ext>
                    </a:extLst>
                  </p:cNvPr>
                  <p:cNvSpPr>
                    <a:spLocks noChangeShapeType="1"/>
                  </p:cNvSpPr>
                  <p:nvPr/>
                </p:nvSpPr>
                <p:spPr bwMode="auto">
                  <a:xfrm flipH="1">
                    <a:off x="1809" y="1070"/>
                    <a:ext cx="167" cy="82"/>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7" name="Line 18">
                    <a:extLst>
                      <a:ext uri="{FF2B5EF4-FFF2-40B4-BE49-F238E27FC236}">
                        <a16:creationId xmlns:a16="http://schemas.microsoft.com/office/drawing/2014/main" id="{19594CCB-6A32-42EE-9CFA-BFD1123D8446}"/>
                      </a:ext>
                    </a:extLst>
                  </p:cNvPr>
                  <p:cNvSpPr>
                    <a:spLocks noChangeShapeType="1"/>
                  </p:cNvSpPr>
                  <p:nvPr/>
                </p:nvSpPr>
                <p:spPr bwMode="auto">
                  <a:xfrm flipH="1">
                    <a:off x="1803" y="1070"/>
                    <a:ext cx="173" cy="8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8" name="Line 19">
                    <a:extLst>
                      <a:ext uri="{FF2B5EF4-FFF2-40B4-BE49-F238E27FC236}">
                        <a16:creationId xmlns:a16="http://schemas.microsoft.com/office/drawing/2014/main" id="{E9C8E0F6-FE28-45AD-87E4-202EA5527F02}"/>
                      </a:ext>
                    </a:extLst>
                  </p:cNvPr>
                  <p:cNvSpPr>
                    <a:spLocks noChangeShapeType="1"/>
                  </p:cNvSpPr>
                  <p:nvPr/>
                </p:nvSpPr>
                <p:spPr bwMode="auto">
                  <a:xfrm>
                    <a:off x="2108" y="1012"/>
                    <a:ext cx="0" cy="14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9" name="Line 20">
                    <a:extLst>
                      <a:ext uri="{FF2B5EF4-FFF2-40B4-BE49-F238E27FC236}">
                        <a16:creationId xmlns:a16="http://schemas.microsoft.com/office/drawing/2014/main" id="{E41BD414-A257-44D2-AF69-A899F7B1D70E}"/>
                      </a:ext>
                    </a:extLst>
                  </p:cNvPr>
                  <p:cNvSpPr>
                    <a:spLocks noChangeShapeType="1"/>
                  </p:cNvSpPr>
                  <p:nvPr/>
                </p:nvSpPr>
                <p:spPr bwMode="auto">
                  <a:xfrm>
                    <a:off x="2103" y="639"/>
                    <a:ext cx="0" cy="249"/>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2" name="Oval 101">
                    <a:extLst>
                      <a:ext uri="{FF2B5EF4-FFF2-40B4-BE49-F238E27FC236}">
                        <a16:creationId xmlns:a16="http://schemas.microsoft.com/office/drawing/2014/main" id="{A90FB228-0081-47A0-94BE-ABAEFA20DC14}"/>
                      </a:ext>
                    </a:extLst>
                  </p:cNvPr>
                  <p:cNvSpPr>
                    <a:spLocks noChangeArrowheads="1"/>
                  </p:cNvSpPr>
                  <p:nvPr/>
                </p:nvSpPr>
                <p:spPr bwMode="auto">
                  <a:xfrm>
                    <a:off x="2503" y="1029"/>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3" name="Oval 102">
                    <a:extLst>
                      <a:ext uri="{FF2B5EF4-FFF2-40B4-BE49-F238E27FC236}">
                        <a16:creationId xmlns:a16="http://schemas.microsoft.com/office/drawing/2014/main" id="{7BB0DC2F-B2CF-4EF7-A23D-645BD6355950}"/>
                      </a:ext>
                    </a:extLst>
                  </p:cNvPr>
                  <p:cNvSpPr>
                    <a:spLocks noChangeArrowheads="1"/>
                  </p:cNvSpPr>
                  <p:nvPr/>
                </p:nvSpPr>
                <p:spPr bwMode="auto">
                  <a:xfrm>
                    <a:off x="2547" y="776"/>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grpSp>
              <p:nvGrpSpPr>
                <p:cNvPr id="21" name="Group 20">
                  <a:extLst>
                    <a:ext uri="{FF2B5EF4-FFF2-40B4-BE49-F238E27FC236}">
                      <a16:creationId xmlns:a16="http://schemas.microsoft.com/office/drawing/2014/main" id="{CC9EB76A-0BCD-46FA-87C9-1FA1483D8AFB}"/>
                    </a:ext>
                  </a:extLst>
                </p:cNvPr>
                <p:cNvGrpSpPr/>
                <p:nvPr/>
              </p:nvGrpSpPr>
              <p:grpSpPr>
                <a:xfrm>
                  <a:off x="4493099" y="1603411"/>
                  <a:ext cx="325601" cy="308766"/>
                  <a:chOff x="4501917" y="1663171"/>
                  <a:chExt cx="325601" cy="308766"/>
                </a:xfrm>
              </p:grpSpPr>
              <p:sp>
                <p:nvSpPr>
                  <p:cNvPr id="19" name="Rectangle 18">
                    <a:extLst>
                      <a:ext uri="{FF2B5EF4-FFF2-40B4-BE49-F238E27FC236}">
                        <a16:creationId xmlns:a16="http://schemas.microsoft.com/office/drawing/2014/main" id="{E734B512-EBD1-4FD7-916C-ADDEF6BC24D6}"/>
                      </a:ext>
                    </a:extLst>
                  </p:cNvPr>
                  <p:cNvSpPr/>
                  <p:nvPr/>
                </p:nvSpPr>
                <p:spPr>
                  <a:xfrm>
                    <a:off x="4501917" y="1663171"/>
                    <a:ext cx="325601" cy="3087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1" name="Group 180">
                    <a:extLst>
                      <a:ext uri="{FF2B5EF4-FFF2-40B4-BE49-F238E27FC236}">
                        <a16:creationId xmlns:a16="http://schemas.microsoft.com/office/drawing/2014/main" id="{7930E7AE-6391-4A0C-9F6C-3727941B4BED}"/>
                      </a:ext>
                    </a:extLst>
                  </p:cNvPr>
                  <p:cNvGrpSpPr/>
                  <p:nvPr/>
                </p:nvGrpSpPr>
                <p:grpSpPr>
                  <a:xfrm>
                    <a:off x="4554516" y="1707234"/>
                    <a:ext cx="220403" cy="220640"/>
                    <a:chOff x="5111402" y="1457854"/>
                    <a:chExt cx="298672" cy="298994"/>
                  </a:xfrm>
                </p:grpSpPr>
                <p:sp>
                  <p:nvSpPr>
                    <p:cNvPr id="182" name="Freeform: Shape 181">
                      <a:extLst>
                        <a:ext uri="{FF2B5EF4-FFF2-40B4-BE49-F238E27FC236}">
                          <a16:creationId xmlns:a16="http://schemas.microsoft.com/office/drawing/2014/main" id="{BB347813-795D-44FC-AED7-1E731BB392CE}"/>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B298F723-44E8-44EC-8FD6-B2EA3842CF63}"/>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408FAF0A-345C-4B82-AA25-72FC10DAE70C}"/>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6DDBAB59-F0F0-43B9-B899-C9F12D7FE086}"/>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348B4638-9A9B-4234-8AFC-4BDCEEE6CF38}"/>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E7B43D78-A207-4FA7-AA6A-B2E86040AD52}"/>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795664FE-5EB6-4BCD-A37B-DF85B13FE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92459C8C-3130-49F0-B7BE-61ACE616CED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5D1929CA-B8CB-4575-AE1A-4AE71A2E538B}"/>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22930547-7D01-4E57-9621-57300E837267}"/>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8E40A52B-6CEF-40BA-8E44-B8ACCB15EB69}"/>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195F4665-569B-4AD6-BE7B-157A19751CA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3C2FCE09-96DB-4B5F-B7C0-D873B4AFDEE3}"/>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076CBE6C-C12A-4A25-A5BF-B63C77E3C23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5009F97E-D95B-445A-9790-1264FC51FF9E}"/>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164B6320-5DA2-430D-A27F-AF064CB4A3C4}"/>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2FD60018-59FD-4ACC-922B-32D668A7ADA4}"/>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64562746-4C43-4FDA-AB66-EE41B29DB75E}"/>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0969F0AA-9C35-4995-B6F4-721CCCCCD84C}"/>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979A0575-3C5C-4740-9CDF-4DDDA03846EF}"/>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015F09FE-6664-498F-9003-FB67E95FC2C6}"/>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9C12F519-EBB2-49F9-9214-EE2769A29C36}"/>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grpSp>
          <p:nvGrpSpPr>
            <p:cNvPr id="250" name="Group 249">
              <a:extLst>
                <a:ext uri="{FF2B5EF4-FFF2-40B4-BE49-F238E27FC236}">
                  <a16:creationId xmlns:a16="http://schemas.microsoft.com/office/drawing/2014/main" id="{032698A2-980C-4A51-B032-5A5C6E311FB7}"/>
                </a:ext>
              </a:extLst>
            </p:cNvPr>
            <p:cNvGrpSpPr/>
            <p:nvPr/>
          </p:nvGrpSpPr>
          <p:grpSpPr>
            <a:xfrm>
              <a:off x="7276232" y="2182275"/>
              <a:ext cx="1622136" cy="812618"/>
              <a:chOff x="3698690" y="3284818"/>
              <a:chExt cx="1622136" cy="812618"/>
            </a:xfrm>
          </p:grpSpPr>
          <p:sp>
            <p:nvSpPr>
              <p:cNvPr id="12" name="Rectangle 11"/>
              <p:cNvSpPr/>
              <p:nvPr/>
            </p:nvSpPr>
            <p:spPr>
              <a:xfrm>
                <a:off x="3698690" y="3869729"/>
                <a:ext cx="1622136" cy="227707"/>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100Gbps</a:t>
                </a:r>
                <a:br>
                  <a:rPr lang="en-US" sz="1100" dirty="0"/>
                </a:br>
                <a:r>
                  <a:rPr lang="en-US" sz="1100" dirty="0"/>
                  <a:t>Networking</a:t>
                </a:r>
              </a:p>
            </p:txBody>
          </p:sp>
          <p:grpSp>
            <p:nvGrpSpPr>
              <p:cNvPr id="94" name="Group 93">
                <a:extLst>
                  <a:ext uri="{FF2B5EF4-FFF2-40B4-BE49-F238E27FC236}">
                    <a16:creationId xmlns:a16="http://schemas.microsoft.com/office/drawing/2014/main" id="{EED490B7-EE36-4F74-8CEE-69DBB5715F9C}"/>
                  </a:ext>
                </a:extLst>
              </p:cNvPr>
              <p:cNvGrpSpPr/>
              <p:nvPr/>
            </p:nvGrpSpPr>
            <p:grpSpPr>
              <a:xfrm>
                <a:off x="3915120" y="3284818"/>
                <a:ext cx="1189276" cy="436211"/>
                <a:chOff x="3911380" y="3273827"/>
                <a:chExt cx="1189276" cy="436211"/>
              </a:xfrm>
            </p:grpSpPr>
            <p:cxnSp>
              <p:nvCxnSpPr>
                <p:cNvPr id="140" name="Straight Arrow Connector 139">
                  <a:extLst>
                    <a:ext uri="{FF2B5EF4-FFF2-40B4-BE49-F238E27FC236}">
                      <a16:creationId xmlns:a16="http://schemas.microsoft.com/office/drawing/2014/main" id="{338DD400-7C6A-4960-923F-873D78A6E055}"/>
                    </a:ext>
                  </a:extLst>
                </p:cNvPr>
                <p:cNvCxnSpPr>
                  <a:cxnSpLocks/>
                </p:cNvCxnSpPr>
                <p:nvPr/>
              </p:nvCxnSpPr>
              <p:spPr>
                <a:xfrm>
                  <a:off x="4399164" y="3491932"/>
                  <a:ext cx="223636" cy="0"/>
                </a:xfrm>
                <a:prstGeom prst="straightConnector1">
                  <a:avLst/>
                </a:prstGeom>
                <a:ln w="127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D8BB0C17-9732-481F-963E-A96603CB085A}"/>
                    </a:ext>
                  </a:extLst>
                </p:cNvPr>
                <p:cNvGrpSpPr/>
                <p:nvPr/>
              </p:nvGrpSpPr>
              <p:grpSpPr>
                <a:xfrm>
                  <a:off x="3911380" y="3273827"/>
                  <a:ext cx="435742" cy="436211"/>
                  <a:chOff x="5111402" y="1457854"/>
                  <a:chExt cx="298672" cy="298994"/>
                </a:xfrm>
              </p:grpSpPr>
              <p:sp>
                <p:nvSpPr>
                  <p:cNvPr id="205" name="Freeform: Shape 204">
                    <a:extLst>
                      <a:ext uri="{FF2B5EF4-FFF2-40B4-BE49-F238E27FC236}">
                        <a16:creationId xmlns:a16="http://schemas.microsoft.com/office/drawing/2014/main" id="{B24C3F80-3C70-4DF7-A943-452130B47561}"/>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839C7722-A0CD-493B-8143-84C818E1FEBD}"/>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7076A347-5AF4-4BAB-B75B-9976C0D94C8B}"/>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59CE48F3-37FD-48EA-84B8-C8D476C83C1F}"/>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E7671ED0-5E8D-4E0D-9CFA-E36B12FB80D6}"/>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CD278046-D48B-4326-A62D-6FBE98F65B4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21C2D46D-1E2F-4120-A38C-7DBDB84F4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6C33C9AB-DBA1-4579-9E08-41BDEE1EC03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7745B5BF-4185-4D35-8D14-2B332E1EAABC}"/>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F7CA5112-1D0B-4401-8152-9DD0B3059194}"/>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B33E3764-888B-48DE-8892-674F645E73E5}"/>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853C9718-8229-403C-8E5C-08C7AD8D9D2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EFF39A35-EA54-4725-B47E-B92FFD4B00DD}"/>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E6228F2F-2660-4844-B543-12EFD84FA1AD}"/>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4FF32AEB-80E9-4CAB-A669-6DC607B98071}"/>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41E5BDC9-AA79-419F-A1A1-5E3BC98EEDB9}"/>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F90E4BD9-7A8F-49F4-AE87-CEF6CF148D27}"/>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2CE549D3-EADD-4B4F-8A44-70AD6A724975}"/>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926B5995-C6D7-4006-80DA-88FABD410ECB}"/>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343142A6-E269-4FCC-8DC6-7A2CE67C141C}"/>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B1F80AB8-CC71-42C1-9593-2C05C8A6DE3E}"/>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EBB7B2EB-BD2F-4C19-88E2-2CD094A143B2}"/>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nvGrpSpPr>
                <p:cNvPr id="227" name="Group 226">
                  <a:extLst>
                    <a:ext uri="{FF2B5EF4-FFF2-40B4-BE49-F238E27FC236}">
                      <a16:creationId xmlns:a16="http://schemas.microsoft.com/office/drawing/2014/main" id="{4CBEC3F8-F3EA-4890-A384-722867C9376D}"/>
                    </a:ext>
                  </a:extLst>
                </p:cNvPr>
                <p:cNvGrpSpPr/>
                <p:nvPr/>
              </p:nvGrpSpPr>
              <p:grpSpPr>
                <a:xfrm>
                  <a:off x="4664914" y="3273827"/>
                  <a:ext cx="435742" cy="436211"/>
                  <a:chOff x="5111402" y="1457854"/>
                  <a:chExt cx="298672" cy="298994"/>
                </a:xfrm>
              </p:grpSpPr>
              <p:sp>
                <p:nvSpPr>
                  <p:cNvPr id="228" name="Freeform: Shape 227">
                    <a:extLst>
                      <a:ext uri="{FF2B5EF4-FFF2-40B4-BE49-F238E27FC236}">
                        <a16:creationId xmlns:a16="http://schemas.microsoft.com/office/drawing/2014/main" id="{DAB08D4F-4C4D-4C8E-8E76-45E5EC9E004A}"/>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215DE852-1905-4F37-ACE4-535453964689}"/>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3133E862-A2A5-42FF-AE55-6949C57E2941}"/>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FA34AA60-A326-4998-BAC0-B15926710407}"/>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CC0D9815-F8D7-4EC9-855D-EFD8F44C54EA}"/>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3" name="Freeform: Shape 232">
                    <a:extLst>
                      <a:ext uri="{FF2B5EF4-FFF2-40B4-BE49-F238E27FC236}">
                        <a16:creationId xmlns:a16="http://schemas.microsoft.com/office/drawing/2014/main" id="{886573EB-DE41-4C46-AA7E-C661A77D9AE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4" name="Freeform: Shape 233">
                    <a:extLst>
                      <a:ext uri="{FF2B5EF4-FFF2-40B4-BE49-F238E27FC236}">
                        <a16:creationId xmlns:a16="http://schemas.microsoft.com/office/drawing/2014/main" id="{3F1FED91-0070-4D37-9089-7B71F5A94E8A}"/>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7B810006-C3AB-4652-B629-2E4351199282}"/>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7ABF863D-0050-442E-B960-BF45EE799B04}"/>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17C2E82D-3C2F-43E0-A672-17526E99926A}"/>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F103D0CA-CA11-4A1C-B411-707EE103AD80}"/>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F0DB6BFF-FCAE-4665-B6B0-2B7BEB46BD0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0522F7E3-4D3D-4ED9-B8DA-464ABFC156B4}"/>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A1ABC70A-EC1B-43F3-8096-47BD8E253165}"/>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B01033CF-1543-40D6-BF0C-604A7FAAF44F}"/>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1C0415E4-D085-4A70-84D2-EF61B5F24520}"/>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DE26C10E-9CF5-46ED-B885-5E54DEB2889A}"/>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CF8ED7A1-922E-4DAB-A6EA-57DF1B978F57}"/>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F9A2EF02-C6FF-4F8D-9617-4F27B0DE0D00}"/>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BA57CABC-BC2F-4F5F-973F-A0DA608663F3}"/>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355BA905-FD67-46C4-B057-00422AC22CB2}"/>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F2EFD5CC-505B-473F-92ED-93B632568150}"/>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nvGrpSpPr>
            <p:cNvPr id="257" name="Group 256">
              <a:extLst>
                <a:ext uri="{FF2B5EF4-FFF2-40B4-BE49-F238E27FC236}">
                  <a16:creationId xmlns:a16="http://schemas.microsoft.com/office/drawing/2014/main" id="{B5A9CDFB-2F52-4523-859F-DFE89D8648C7}"/>
                </a:ext>
              </a:extLst>
            </p:cNvPr>
            <p:cNvGrpSpPr/>
            <p:nvPr/>
          </p:nvGrpSpPr>
          <p:grpSpPr>
            <a:xfrm>
              <a:off x="5036457" y="3404026"/>
              <a:ext cx="3859715" cy="455613"/>
              <a:chOff x="5036457" y="3404026"/>
              <a:chExt cx="3859715" cy="455613"/>
            </a:xfrm>
          </p:grpSpPr>
          <p:cxnSp>
            <p:nvCxnSpPr>
              <p:cNvPr id="252" name="Straight Connector 251">
                <a:extLst>
                  <a:ext uri="{FF2B5EF4-FFF2-40B4-BE49-F238E27FC236}">
                    <a16:creationId xmlns:a16="http://schemas.microsoft.com/office/drawing/2014/main" id="{94A7DD18-491A-436E-A4A2-EEC0265571AC}"/>
                  </a:ext>
                </a:extLst>
              </p:cNvPr>
              <p:cNvCxnSpPr>
                <a:cxnSpLocks/>
              </p:cNvCxnSpPr>
              <p:nvPr/>
            </p:nvCxnSpPr>
            <p:spPr>
              <a:xfrm>
                <a:off x="5036457" y="3636258"/>
                <a:ext cx="3859715" cy="0"/>
              </a:xfrm>
              <a:prstGeom prst="line">
                <a:avLst/>
              </a:prstGeom>
              <a:ln w="317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56" name="Arrow: Chevron 255">
                <a:extLst>
                  <a:ext uri="{FF2B5EF4-FFF2-40B4-BE49-F238E27FC236}">
                    <a16:creationId xmlns:a16="http://schemas.microsoft.com/office/drawing/2014/main" id="{DC213744-44AE-45E5-81E6-9C4B40A2FA59}"/>
                  </a:ext>
                </a:extLst>
              </p:cNvPr>
              <p:cNvSpPr/>
              <p:nvPr/>
            </p:nvSpPr>
            <p:spPr>
              <a:xfrm rot="5400000">
                <a:off x="6738508" y="3346083"/>
                <a:ext cx="455613" cy="571500"/>
              </a:xfrm>
              <a:prstGeom prst="chevron">
                <a:avLst>
                  <a:gd name="adj" fmla="val 332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spTree>
    <p:extLst>
      <p:ext uri="{BB962C8B-B14F-4D97-AF65-F5344CB8AC3E}">
        <p14:creationId xmlns:p14="http://schemas.microsoft.com/office/powerpoint/2010/main" val="19446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204468" y="2919275"/>
            <a:ext cx="240278" cy="239473"/>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8978" y="3176292"/>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76" name="Table 5">
            <a:extLst>
              <a:ext uri="{FF2B5EF4-FFF2-40B4-BE49-F238E27FC236}">
                <a16:creationId xmlns:a16="http://schemas.microsoft.com/office/drawing/2014/main" id="{67FB76DB-15DF-4A79-A717-8AC6AF8AFD06}"/>
              </a:ext>
            </a:extLst>
          </p:cNvPr>
          <p:cNvGraphicFramePr>
            <a:graphicFrameLocks noGrp="1"/>
          </p:cNvGraphicFramePr>
          <p:nvPr/>
        </p:nvGraphicFramePr>
        <p:xfrm>
          <a:off x="595330" y="2764404"/>
          <a:ext cx="8543369" cy="786090"/>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269835">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Detect 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r h="516255">
                <a:tc>
                  <a:txBody>
                    <a:bodyPr/>
                    <a:lstStyle/>
                    <a:p>
                      <a:pPr algn="ctr"/>
                      <a:r>
                        <a:rPr lang="en-US" sz="600" b="0" dirty="0">
                          <a:solidFill>
                            <a:schemeClr val="tx2"/>
                          </a:solidFill>
                        </a:rPr>
                        <a:t>Ground Truth</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1" kern="1200" dirty="0">
                          <a:solidFill>
                            <a:schemeClr val="accent1"/>
                          </a:solidFill>
                          <a:latin typeface="+mn-lt"/>
                          <a:ea typeface="+mn-ea"/>
                          <a:cs typeface="+mn-cs"/>
                        </a:rPr>
                        <a:t>NEW</a:t>
                      </a:r>
                    </a:p>
                    <a:p>
                      <a:pPr algn="ctr"/>
                      <a:r>
                        <a:rPr lang="en-US" sz="600" b="0" dirty="0">
                          <a:solidFill>
                            <a:schemeClr val="tx2"/>
                          </a:solidFill>
                        </a:rPr>
                        <a:t>Data Wrangler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Feature </a:t>
                      </a:r>
                      <a:br>
                        <a:rPr lang="en-US" sz="600" b="0" dirty="0">
                          <a:solidFill>
                            <a:schemeClr val="tx2"/>
                          </a:solidFill>
                        </a:rPr>
                      </a:br>
                      <a:r>
                        <a:rPr lang="en-US" sz="600" b="0" dirty="0">
                          <a:solidFill>
                            <a:schemeClr val="tx2"/>
                          </a:solidFill>
                        </a:rPr>
                        <a:t>store</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Autopilot</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Processing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Clarify</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Studio 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Built-in or </a:t>
                      </a:r>
                      <a:br>
                        <a:rPr lang="en-US" sz="600" b="0" dirty="0">
                          <a:solidFill>
                            <a:schemeClr val="tx2"/>
                          </a:solidFill>
                        </a:rPr>
                      </a:br>
                      <a:r>
                        <a:rPr lang="en-US" sz="600" b="0" dirty="0">
                          <a:solidFill>
                            <a:schemeClr val="tx2"/>
                          </a:solidFill>
                        </a:rPr>
                        <a:t>Bring-your-own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dirty="0">
                          <a:solidFill>
                            <a:schemeClr val="accent1"/>
                          </a:solidFill>
                        </a:rPr>
                        <a:t>NEW</a:t>
                      </a:r>
                      <a:endParaRPr lang="en-US" sz="600" b="1" dirty="0">
                        <a:solidFill>
                          <a:schemeClr val="accent1"/>
                        </a:solidFill>
                      </a:endParaRPr>
                    </a:p>
                    <a:p>
                      <a:pPr algn="ctr"/>
                      <a:r>
                        <a:rPr lang="en-US" sz="600" b="0" dirty="0">
                          <a:solidFill>
                            <a:schemeClr val="tx2"/>
                          </a:solidFill>
                        </a:rPr>
                        <a:t>Experiments</a:t>
                      </a:r>
                      <a:br>
                        <a:rPr lang="en-US" sz="600" b="0" dirty="0">
                          <a:solidFill>
                            <a:schemeClr val="tx2"/>
                          </a:solidFill>
                        </a:rPr>
                      </a:br>
                      <a:r>
                        <a:rPr lang="en-US" sz="600" b="0" dirty="0">
                          <a:solidFill>
                            <a:schemeClr val="tx2"/>
                          </a:solidFill>
                        </a:rPr>
                        <a:t>Spot Training</a:t>
                      </a:r>
                      <a:br>
                        <a:rPr lang="en-US" sz="600" b="0" dirty="0">
                          <a:solidFill>
                            <a:schemeClr val="tx2"/>
                          </a:solidFill>
                        </a:rPr>
                      </a:br>
                      <a:r>
                        <a:rPr lang="en-US" sz="600" b="0" dirty="0">
                          <a:solidFill>
                            <a:schemeClr val="tx2"/>
                          </a:solidFill>
                        </a:rPr>
                        <a:t>Distributed Training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Automatic Model Tuning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Debugger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Model Hosting</a:t>
                      </a:r>
                      <a:br>
                        <a:rPr lang="en-US" sz="600" b="0" dirty="0">
                          <a:solidFill>
                            <a:schemeClr val="tx2"/>
                          </a:solidFill>
                        </a:rPr>
                      </a:br>
                      <a:r>
                        <a:rPr lang="en-US" sz="600" b="0" dirty="0">
                          <a:solidFill>
                            <a:schemeClr val="tx2"/>
                          </a:solidFill>
                        </a:rPr>
                        <a:t>Multi-model Endpoints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Model Monitor</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Pipelines</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Augmented AI</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78585265"/>
                  </a:ext>
                </a:extLst>
              </a:tr>
            </a:tbl>
          </a:graphicData>
        </a:graphic>
      </p:graphicFrame>
      <p:cxnSp>
        <p:nvCxnSpPr>
          <p:cNvPr id="377" name="Straight Connector 376">
            <a:extLst>
              <a:ext uri="{FF2B5EF4-FFF2-40B4-BE49-F238E27FC236}">
                <a16:creationId xmlns:a16="http://schemas.microsoft.com/office/drawing/2014/main" id="{DE7C4EBB-9845-489E-867D-62F023F2E95C}"/>
              </a:ext>
            </a:extLst>
          </p:cNvPr>
          <p:cNvCxnSpPr>
            <a:cxnSpLocks/>
          </p:cNvCxnSpPr>
          <p:nvPr/>
        </p:nvCxnSpPr>
        <p:spPr>
          <a:xfrm>
            <a:off x="1164366" y="3683080"/>
            <a:ext cx="7312474" cy="0"/>
          </a:xfrm>
          <a:prstGeom prst="line">
            <a:avLst/>
          </a:prstGeom>
          <a:ln w="12700">
            <a:gradFill flip="none" rotWithShape="1">
              <a:gsLst>
                <a:gs pos="0">
                  <a:schemeClr val="accent1"/>
                </a:gs>
                <a:gs pos="100000">
                  <a:schemeClr val="accent6"/>
                </a:gs>
              </a:gsLst>
              <a:lin ang="10800000" scaled="1"/>
              <a:tileRect/>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378" name="Label…">
            <a:extLst>
              <a:ext uri="{FF2B5EF4-FFF2-40B4-BE49-F238E27FC236}">
                <a16:creationId xmlns:a16="http://schemas.microsoft.com/office/drawing/2014/main" id="{A0700E63-3C94-4BBA-9E77-3C4342142F9B}"/>
              </a:ext>
            </a:extLst>
          </p:cNvPr>
          <p:cNvSpPr txBox="1"/>
          <p:nvPr/>
        </p:nvSpPr>
        <p:spPr>
          <a:xfrm>
            <a:off x="3835719" y="3622489"/>
            <a:ext cx="1969769" cy="121182"/>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defTabSz="380991">
              <a:spcBef>
                <a:spcPts val="371"/>
              </a:spcBef>
              <a:defRPr/>
            </a:pPr>
            <a:r>
              <a:rPr lang="en-US" sz="675" dirty="0">
                <a:solidFill>
                  <a:srgbClr val="FF9900"/>
                </a:solidFill>
                <a:latin typeface="Amazon Ember"/>
              </a:rPr>
              <a:t>NEW: </a:t>
            </a:r>
            <a:r>
              <a:rPr lang="en-US" sz="675" dirty="0">
                <a:solidFill>
                  <a:srgbClr val="FFFFFF"/>
                </a:solidFill>
                <a:latin typeface="Amazon Ember"/>
              </a:rPr>
              <a:t>AMAZON SAGEMAKER EDGE MANAGER</a:t>
            </a:r>
          </a:p>
        </p:txBody>
      </p:sp>
      <p:sp>
        <p:nvSpPr>
          <p:cNvPr id="379" name="Rectangle 378">
            <a:extLst>
              <a:ext uri="{FF2B5EF4-FFF2-40B4-BE49-F238E27FC236}">
                <a16:creationId xmlns:a16="http://schemas.microsoft.com/office/drawing/2014/main" id="{7B286317-559B-411F-9590-0D2E25B5343B}"/>
              </a:ext>
            </a:extLst>
          </p:cNvPr>
          <p:cNvSpPr/>
          <p:nvPr/>
        </p:nvSpPr>
        <p:spPr>
          <a:xfrm>
            <a:off x="992188" y="2710048"/>
            <a:ext cx="7587734" cy="892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sp>
        <p:nvSpPr>
          <p:cNvPr id="380" name="SAGEMAKER STUDIO IDE">
            <a:extLst>
              <a:ext uri="{FF2B5EF4-FFF2-40B4-BE49-F238E27FC236}">
                <a16:creationId xmlns:a16="http://schemas.microsoft.com/office/drawing/2014/main" id="{CA89E94C-46D8-49A4-893C-036EE56A44E9}"/>
              </a:ext>
            </a:extLst>
          </p:cNvPr>
          <p:cNvSpPr txBox="1"/>
          <p:nvPr/>
        </p:nvSpPr>
        <p:spPr>
          <a:xfrm>
            <a:off x="4091163" y="2635134"/>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sym typeface="Amazon Ember Thin"/>
              </a:rPr>
              <a:t>SAGEMAKER STUDIO IDE</a:t>
            </a:r>
          </a:p>
        </p:txBody>
      </p:sp>
      <p:sp>
        <p:nvSpPr>
          <p:cNvPr id="381" name="SAGEMAKER STUDIO IDE">
            <a:extLst>
              <a:ext uri="{FF2B5EF4-FFF2-40B4-BE49-F238E27FC236}">
                <a16:creationId xmlns:a16="http://schemas.microsoft.com/office/drawing/2014/main" id="{014959CD-5B2F-425A-A742-0E2E6BF12F82}"/>
              </a:ext>
            </a:extLst>
          </p:cNvPr>
          <p:cNvSpPr txBox="1"/>
          <p:nvPr/>
        </p:nvSpPr>
        <p:spPr>
          <a:xfrm>
            <a:off x="6793973" y="3514428"/>
            <a:ext cx="1637345" cy="132724"/>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50" b="1" spc="0" dirty="0">
                <a:sym typeface="Amazon Ember Thin"/>
              </a:rPr>
              <a:t>AMAZON SAGEMAKER JUMPSTART</a:t>
            </a: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HEALTHCARE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32102" y="930160"/>
            <a:ext cx="407164" cy="564860"/>
            <a:chOff x="1432517" y="1553618"/>
            <a:chExt cx="407166"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2517" y="1858792"/>
              <a:ext cx="407166"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sp>
        <p:nvSpPr>
          <p:cNvPr id="267" name="Rectangle 266">
            <a:extLst>
              <a:ext uri="{FF2B5EF4-FFF2-40B4-BE49-F238E27FC236}">
                <a16:creationId xmlns:a16="http://schemas.microsoft.com/office/drawing/2014/main" id="{A0CAD47E-722F-4FE3-859F-36A8C11DBF37}"/>
              </a:ext>
            </a:extLst>
          </p:cNvPr>
          <p:cNvSpPr/>
          <p:nvPr/>
        </p:nvSpPr>
        <p:spPr>
          <a:xfrm>
            <a:off x="-8978" y="538648"/>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8" name="Rectangle 267">
            <a:extLst>
              <a:ext uri="{FF2B5EF4-FFF2-40B4-BE49-F238E27FC236}">
                <a16:creationId xmlns:a16="http://schemas.microsoft.com/office/drawing/2014/main" id="{A0CAD47E-722F-4FE3-859F-36A8C11DBF37}"/>
              </a:ext>
            </a:extLst>
          </p:cNvPr>
          <p:cNvSpPr/>
          <p:nvPr/>
        </p:nvSpPr>
        <p:spPr>
          <a:xfrm>
            <a:off x="20141" y="3620935"/>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7812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5" y="2713349"/>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7" y="2713349"/>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9" y="2713349"/>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1" y="2713349"/>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2" y="2713349"/>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1" y="2713349"/>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6" y="1919768"/>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8" y="1919768"/>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20" y="1919768"/>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2" y="1919768"/>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3" y="1919768"/>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SageMaker: Built to make ML </a:t>
            </a:r>
            <a:r>
              <a:rPr lang="en-US" b="1" dirty="0">
                <a:solidFill>
                  <a:schemeClr val="accent1"/>
                </a:solidFill>
              </a:rPr>
              <a:t>more accessible</a:t>
            </a:r>
          </a:p>
        </p:txBody>
      </p:sp>
      <p:sp>
        <p:nvSpPr>
          <p:cNvPr id="5" name="Rectangle 4">
            <a:extLst>
              <a:ext uri="{FF2B5EF4-FFF2-40B4-BE49-F238E27FC236}">
                <a16:creationId xmlns:a16="http://schemas.microsoft.com/office/drawing/2014/main" id="{4937F8CE-2E20-4573-9AA0-48EAD4A373E8}"/>
              </a:ext>
            </a:extLst>
          </p:cNvPr>
          <p:cNvSpPr/>
          <p:nvPr/>
        </p:nvSpPr>
        <p:spPr>
          <a:xfrm>
            <a:off x="0" y="1199785"/>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7" y="2720478"/>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8" y="3691743"/>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Pick </a:t>
            </a:r>
            <a:br>
              <a:rPr lang="en-US" sz="1400" dirty="0">
                <a:latin typeface="+mn-lt"/>
              </a:rPr>
            </a:br>
            <a:r>
              <a:rPr lang="en-US" sz="1400" dirty="0">
                <a:latin typeface="+mn-lt"/>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3" y="1303571"/>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Visualize in </a:t>
            </a:r>
            <a:br>
              <a:rPr lang="en-US" sz="1400" dirty="0">
                <a:latin typeface="+mn-lt"/>
              </a:rPr>
            </a:br>
            <a:r>
              <a:rPr lang="en-US" sz="1400" dirty="0">
                <a:latin typeface="+mn-lt"/>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303572"/>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Label</a:t>
            </a:r>
            <a:br>
              <a:rPr lang="en-US" sz="1400" dirty="0">
                <a:latin typeface="+mn-lt"/>
              </a:rPr>
            </a:br>
            <a:r>
              <a:rPr lang="en-US" sz="1400" dirty="0">
                <a:latin typeface="+mn-lt"/>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303571"/>
            <a:ext cx="1289412"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Collect and </a:t>
            </a:r>
            <a:r>
              <a:rPr lang="en-US" sz="1400" dirty="0" err="1">
                <a:latin typeface="+mn-lt"/>
              </a:rPr>
              <a:t>prepare</a:t>
            </a:r>
            <a:r>
              <a:rPr lang="en-US" sz="1400" dirty="0">
                <a:latin typeface="+mn-lt"/>
              </a:rPr>
              <a:t>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5" y="1303572"/>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Store </a:t>
            </a:r>
            <a:br>
              <a:rPr lang="en-US" sz="1400" dirty="0">
                <a:latin typeface="+mn-lt"/>
              </a:rPr>
            </a:br>
            <a:r>
              <a:rPr lang="en-US" sz="1400" dirty="0">
                <a:latin typeface="+mn-lt"/>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303572"/>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Check </a:t>
            </a:r>
            <a:br>
              <a:rPr lang="en-US" sz="1400" dirty="0">
                <a:latin typeface="+mn-lt"/>
              </a:rPr>
            </a:br>
            <a:r>
              <a:rPr lang="en-US" sz="1400" dirty="0">
                <a:latin typeface="+mn-lt"/>
              </a:rPr>
              <a:t>data</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691744"/>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Train</a:t>
            </a:r>
            <a:br>
              <a:rPr lang="en-US" sz="1400" dirty="0">
                <a:latin typeface="+mn-lt"/>
              </a:rPr>
            </a:br>
            <a:r>
              <a:rPr lang="en-US" sz="1400" dirty="0">
                <a:latin typeface="+mn-lt"/>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6" y="3691743"/>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Tune</a:t>
            </a:r>
            <a:br>
              <a:rPr lang="en-US" sz="1400" dirty="0">
                <a:latin typeface="+mn-lt"/>
              </a:rPr>
            </a:br>
            <a:r>
              <a:rPr lang="en-US" sz="1400" dirty="0">
                <a:latin typeface="+mn-lt"/>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20" y="3691743"/>
            <a:ext cx="985208"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691743"/>
            <a:ext cx="1150374" cy="4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Manage </a:t>
            </a:r>
            <a:br>
              <a:rPr lang="en-US" sz="1400" dirty="0">
                <a:latin typeface="+mn-lt"/>
              </a:rPr>
            </a:br>
            <a:r>
              <a:rPr lang="en-US" sz="1400" dirty="0">
                <a:latin typeface="+mn-lt"/>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691744"/>
            <a:ext cx="985208" cy="227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720478"/>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302205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311059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3201670"/>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720478"/>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720478"/>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endParaRPr lang="en-US" dirty="0"/>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endParaRPr lang="en-US" dirty="0"/>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endParaRPr lang="en-US" dirty="0"/>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endParaRPr lang="en-US" dirty="0"/>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endParaRPr lang="en-US" dirty="0"/>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endParaRPr lang="en-US" dirty="0"/>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7" y="2943025"/>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3130700"/>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5" y="3130700"/>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955213"/>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3076121"/>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7" y="3076121"/>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8" y="3076121"/>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1" y="3075133"/>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918278"/>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918278"/>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918278"/>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918278"/>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9182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5" y="2129594"/>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2185051"/>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4" y="2527323"/>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a:extLst>
              <a:ext uri="{FF2B5EF4-FFF2-40B4-BE49-F238E27FC236}">
                <a16:creationId xmlns:a16="http://schemas.microsoft.com/office/drawing/2014/main" id="{3287792A-F829-F14F-9279-08F8FCD5D08A}"/>
              </a:ext>
            </a:extLst>
          </p:cNvPr>
          <p:cNvCxnSpPr/>
          <p:nvPr/>
        </p:nvCxnSpPr>
        <p:spPr>
          <a:xfrm>
            <a:off x="848531" y="4342456"/>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0BB3627-D5D8-9848-BC18-17E3FB08B9D2}"/>
              </a:ext>
            </a:extLst>
          </p:cNvPr>
          <p:cNvCxnSpPr/>
          <p:nvPr/>
        </p:nvCxnSpPr>
        <p:spPr>
          <a:xfrm>
            <a:off x="848533" y="4486760"/>
            <a:ext cx="774555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32648A-A464-764A-91C6-298AE2E36448}"/>
              </a:ext>
            </a:extLst>
          </p:cNvPr>
          <p:cNvCxnSpPr/>
          <p:nvPr/>
        </p:nvCxnSpPr>
        <p:spPr>
          <a:xfrm flipV="1">
            <a:off x="8582464" y="4330833"/>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22DD859-87DC-407B-A676-CF1716A1CCAD}"/>
              </a:ext>
            </a:extLst>
          </p:cNvPr>
          <p:cNvSpPr/>
          <p:nvPr/>
        </p:nvSpPr>
        <p:spPr>
          <a:xfrm>
            <a:off x="3475495" y="4342456"/>
            <a:ext cx="2284254" cy="285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292555">
              <a:spcBef>
                <a:spcPts val="320"/>
              </a:spcBef>
              <a:defRPr sz="5400">
                <a:solidFill>
                  <a:srgbClr val="FFFFFF"/>
                </a:solidFill>
                <a:latin typeface="Amazon Ember Thin"/>
                <a:ea typeface="Amazon Ember Thin"/>
                <a:cs typeface="Amazon Ember Thin"/>
                <a:sym typeface="Amazon Ember Thin"/>
              </a:defRPr>
            </a:pPr>
            <a:r>
              <a:rPr lang="en-US" sz="1400" dirty="0">
                <a:solidFill>
                  <a:schemeClr val="tx1"/>
                </a:solidFill>
                <a:latin typeface="Amazon Ember Heavy"/>
                <a:ea typeface="Amazon Ember Light" panose="020B0403020204020204" pitchFamily="34" charset="0"/>
                <a:cs typeface="Amazon Ember Light" panose="020B0403020204020204" pitchFamily="34" charset="0"/>
                <a:sym typeface="Amazon Ember Thin"/>
              </a:rPr>
              <a:t>SageMaker Studio IDE</a:t>
            </a:r>
          </a:p>
        </p:txBody>
      </p:sp>
    </p:spTree>
    <p:extLst>
      <p:ext uri="{BB962C8B-B14F-4D97-AF65-F5344CB8AC3E}">
        <p14:creationId xmlns:p14="http://schemas.microsoft.com/office/powerpoint/2010/main" val="328153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753" r="10504"/>
          <a:stretch/>
        </p:blipFill>
        <p:spPr>
          <a:xfrm>
            <a:off x="3858996" y="1782764"/>
            <a:ext cx="5285005" cy="2448593"/>
          </a:xfrm>
          <a:prstGeom prst="rect">
            <a:avLst/>
          </a:prstGeom>
        </p:spPr>
      </p:pic>
      <p:sp>
        <p:nvSpPr>
          <p:cNvPr id="8" name="Text Placeholder 7">
            <a:extLst>
              <a:ext uri="{FF2B5EF4-FFF2-40B4-BE49-F238E27FC236}">
                <a16:creationId xmlns:a16="http://schemas.microsoft.com/office/drawing/2014/main" id="{A07AF535-2265-4C1B-AA3E-58820EA54495}"/>
              </a:ext>
            </a:extLst>
          </p:cNvPr>
          <p:cNvSpPr>
            <a:spLocks noGrp="1"/>
          </p:cNvSpPr>
          <p:nvPr>
            <p:ph type="body" sz="quarter" idx="14"/>
          </p:nvPr>
        </p:nvSpPr>
        <p:spPr/>
        <p:txBody>
          <a:bodyPr/>
          <a:lstStyle/>
          <a:p>
            <a:r>
              <a:rPr lang="en-US" dirty="0"/>
              <a:t>https://aws.amazon.com/sagemaker</a:t>
            </a:r>
          </a:p>
        </p:txBody>
      </p:sp>
      <p:sp>
        <p:nvSpPr>
          <p:cNvPr id="9" name="Content Placeholder 8">
            <a:extLst>
              <a:ext uri="{FF2B5EF4-FFF2-40B4-BE49-F238E27FC236}">
                <a16:creationId xmlns:a16="http://schemas.microsoft.com/office/drawing/2014/main" id="{E4197CA1-5D6B-4F2C-A20B-3A231B8EEA3D}"/>
              </a:ext>
            </a:extLst>
          </p:cNvPr>
          <p:cNvSpPr>
            <a:spLocks noGrp="1"/>
          </p:cNvSpPr>
          <p:nvPr>
            <p:ph sz="quarter" idx="15"/>
          </p:nvPr>
        </p:nvSpPr>
        <p:spPr/>
        <p:txBody>
          <a:bodyPr vert="horz" lIns="0" tIns="822960" rIns="0" bIns="0" rtlCol="0" anchor="t" anchorCtr="0">
            <a:noAutofit/>
          </a:bodyPr>
          <a:lstStyle/>
          <a:p>
            <a:pPr defTabSz="609570"/>
            <a:r>
              <a:rPr lang="en-US" sz="2400" b="1" dirty="0">
                <a:solidFill>
                  <a:schemeClr val="accent1"/>
                </a:solidFill>
              </a:rPr>
              <a:t>Amazon SageMaker</a:t>
            </a:r>
          </a:p>
          <a:p>
            <a:r>
              <a:rPr lang="en-US" dirty="0"/>
              <a:t>Most complete, end-to-end ML service</a:t>
            </a:r>
          </a:p>
          <a:p>
            <a:endParaRPr lang="en-US" dirty="0"/>
          </a:p>
        </p:txBody>
      </p:sp>
      <p:sp>
        <p:nvSpPr>
          <p:cNvPr id="10" name="Text Placeholder 3">
            <a:extLst>
              <a:ext uri="{FF2B5EF4-FFF2-40B4-BE49-F238E27FC236}">
                <a16:creationId xmlns:a16="http://schemas.microsoft.com/office/drawing/2014/main" id="{6E50712D-7A54-4C75-8A65-66A66769CDD8}"/>
              </a:ext>
            </a:extLst>
          </p:cNvPr>
          <p:cNvSpPr txBox="1">
            <a:spLocks/>
          </p:cNvSpPr>
          <p:nvPr/>
        </p:nvSpPr>
        <p:spPr>
          <a:xfrm>
            <a:off x="457200" y="876982"/>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Integrated Workbench</a:t>
            </a:r>
          </a:p>
        </p:txBody>
      </p:sp>
      <p:sp>
        <p:nvSpPr>
          <p:cNvPr id="11" name="Text Placeholder 3">
            <a:extLst>
              <a:ext uri="{FF2B5EF4-FFF2-40B4-BE49-F238E27FC236}">
                <a16:creationId xmlns:a16="http://schemas.microsoft.com/office/drawing/2014/main" id="{54F82029-1278-47E0-9D1F-E023668AB056}"/>
              </a:ext>
            </a:extLst>
          </p:cNvPr>
          <p:cNvSpPr txBox="1">
            <a:spLocks/>
          </p:cNvSpPr>
          <p:nvPr/>
        </p:nvSpPr>
        <p:spPr>
          <a:xfrm>
            <a:off x="407988" y="1782764"/>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Infrastructure </a:t>
            </a:r>
          </a:p>
        </p:txBody>
      </p:sp>
      <p:sp>
        <p:nvSpPr>
          <p:cNvPr id="12" name="Text Placeholder 3">
            <a:extLst>
              <a:ext uri="{FF2B5EF4-FFF2-40B4-BE49-F238E27FC236}">
                <a16:creationId xmlns:a16="http://schemas.microsoft.com/office/drawing/2014/main" id="{43A959FA-8871-491E-9463-50620EA75D4A}"/>
              </a:ext>
            </a:extLst>
          </p:cNvPr>
          <p:cNvSpPr txBox="1">
            <a:spLocks/>
          </p:cNvSpPr>
          <p:nvPr/>
        </p:nvSpPr>
        <p:spPr>
          <a:xfrm>
            <a:off x="407988" y="2719703"/>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Tooling</a:t>
            </a:r>
          </a:p>
        </p:txBody>
      </p:sp>
      <p:sp>
        <p:nvSpPr>
          <p:cNvPr id="13" name="Text Placeholder 1">
            <a:extLst>
              <a:ext uri="{FF2B5EF4-FFF2-40B4-BE49-F238E27FC236}">
                <a16:creationId xmlns:a16="http://schemas.microsoft.com/office/drawing/2014/main" id="{414B624B-0CFA-45B6-95EA-21985A27374A}"/>
              </a:ext>
            </a:extLst>
          </p:cNvPr>
          <p:cNvSpPr txBox="1">
            <a:spLocks/>
          </p:cNvSpPr>
          <p:nvPr/>
        </p:nvSpPr>
        <p:spPr>
          <a:xfrm>
            <a:off x="457201" y="1114109"/>
            <a:ext cx="3401795"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IDE designed specifically for ML, data preparation, experiment management, and pipelines</a:t>
            </a:r>
          </a:p>
        </p:txBody>
      </p:sp>
      <p:sp>
        <p:nvSpPr>
          <p:cNvPr id="14" name="Text Placeholder 1">
            <a:extLst>
              <a:ext uri="{FF2B5EF4-FFF2-40B4-BE49-F238E27FC236}">
                <a16:creationId xmlns:a16="http://schemas.microsoft.com/office/drawing/2014/main" id="{6EFE29BA-5648-4942-81F7-A61738A3A9DA}"/>
              </a:ext>
            </a:extLst>
          </p:cNvPr>
          <p:cNvSpPr txBox="1">
            <a:spLocks/>
          </p:cNvSpPr>
          <p:nvPr/>
        </p:nvSpPr>
        <p:spPr>
          <a:xfrm>
            <a:off x="407989" y="202653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Designed for ultra low latency and high throughput; automatic scaling, and distributed training</a:t>
            </a:r>
          </a:p>
        </p:txBody>
      </p:sp>
      <p:sp>
        <p:nvSpPr>
          <p:cNvPr id="15" name="Text Placeholder 1">
            <a:extLst>
              <a:ext uri="{FF2B5EF4-FFF2-40B4-BE49-F238E27FC236}">
                <a16:creationId xmlns:a16="http://schemas.microsoft.com/office/drawing/2014/main" id="{56C286AD-1D04-4698-83E9-B3463B28E313}"/>
              </a:ext>
            </a:extLst>
          </p:cNvPr>
          <p:cNvSpPr txBox="1">
            <a:spLocks/>
          </p:cNvSpPr>
          <p:nvPr/>
        </p:nvSpPr>
        <p:spPr>
          <a:xfrm>
            <a:off x="407989" y="299638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Purpose-built from the ground up to work together incl. Autopilot, collaboration, notebooks, experiments, debugger, and model monitor</a:t>
            </a:r>
          </a:p>
        </p:txBody>
      </p:sp>
      <p:cxnSp>
        <p:nvCxnSpPr>
          <p:cNvPr id="16" name="Straight Connector 15">
            <a:extLst>
              <a:ext uri="{FF2B5EF4-FFF2-40B4-BE49-F238E27FC236}">
                <a16:creationId xmlns:a16="http://schemas.microsoft.com/office/drawing/2014/main" id="{E15EC453-C53C-4A69-BBBB-6BBDC47283F7}"/>
              </a:ext>
            </a:extLst>
          </p:cNvPr>
          <p:cNvCxnSpPr/>
          <p:nvPr/>
        </p:nvCxnSpPr>
        <p:spPr>
          <a:xfrm>
            <a:off x="457200" y="1571625"/>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p:nvPr/>
        </p:nvCxnSpPr>
        <p:spPr>
          <a:xfrm>
            <a:off x="457200" y="3486150"/>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pic>
        <p:nvPicPr>
          <p:cNvPr id="4" name="Picture 3">
            <a:extLst>
              <a:ext uri="{FF2B5EF4-FFF2-40B4-BE49-F238E27FC236}">
                <a16:creationId xmlns:a16="http://schemas.microsoft.com/office/drawing/2014/main" id="{1357359E-49F2-6C43-8E1C-7D8FB7C0CD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5501" y="773176"/>
            <a:ext cx="7493000" cy="3759200"/>
          </a:xfrm>
          <a:prstGeom prst="rect">
            <a:avLst/>
          </a:prstGeom>
        </p:spPr>
      </p:pic>
    </p:spTree>
    <p:extLst>
      <p:ext uri="{BB962C8B-B14F-4D97-AF65-F5344CB8AC3E}">
        <p14:creationId xmlns:p14="http://schemas.microsoft.com/office/powerpoint/2010/main" val="27794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3.xml><?xml version="1.0" encoding="utf-8"?>
<a:theme xmlns:a="http://schemas.openxmlformats.org/drawingml/2006/main" name="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4.xml><?xml version="1.0" encoding="utf-8"?>
<a:theme xmlns:a="http://schemas.openxmlformats.org/drawingml/2006/main" name="1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6.xml><?xml version="1.0" encoding="utf-8"?>
<a:theme xmlns:a="http://schemas.openxmlformats.org/drawingml/2006/main" name="2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8.xml><?xml version="1.0" encoding="utf-8"?>
<a:theme xmlns:a="http://schemas.openxmlformats.org/drawingml/2006/main" name="2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Machine Learning Embark Program - Presentation Deck_NBH" id="{FB81FDB0-A128-374A-BB71-3B8D1F0AA902}" vid="{99B77B67-7697-9740-8357-E99C86D9D64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24049</TotalTime>
  <Words>8804</Words>
  <Application>Microsoft Macintosh PowerPoint</Application>
  <PresentationFormat>On-screen Show (16:9)</PresentationFormat>
  <Paragraphs>850</Paragraphs>
  <Slides>40</Slides>
  <Notes>40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40</vt:i4>
      </vt:variant>
    </vt:vector>
  </HeadingPairs>
  <TitlesOfParts>
    <vt:vector size="58" baseType="lpstr">
      <vt:lpstr>Amazon Ember</vt:lpstr>
      <vt:lpstr>Amazon Ember Heavy</vt:lpstr>
      <vt:lpstr>Amazon Ember Light</vt:lpstr>
      <vt:lpstr>Amazon Ember Regular</vt:lpstr>
      <vt:lpstr>Amazon Ember Thin</vt:lpstr>
      <vt:lpstr>Arial</vt:lpstr>
      <vt:lpstr>Calibri</vt:lpstr>
      <vt:lpstr>Calibri Light</vt:lpstr>
      <vt:lpstr>Lucida Console</vt:lpstr>
      <vt:lpstr>Proxima Nova Extrabold</vt:lpstr>
      <vt:lpstr>1_4-60140_DeckTemplate_AWS AI ML</vt:lpstr>
      <vt:lpstr>4-05665_ReInvent_2018_Template_Dark</vt:lpstr>
      <vt:lpstr>4-05853_GPS_Template</vt:lpstr>
      <vt:lpstr>1_Office Theme</vt:lpstr>
      <vt:lpstr>1_4-05853_GPS_Template</vt:lpstr>
      <vt:lpstr>2_Office Theme</vt:lpstr>
      <vt:lpstr>2_4-05853_GPS_Template</vt:lpstr>
      <vt:lpstr>2_4-60140_DeckTemplate_AWS AI ML</vt:lpstr>
      <vt:lpstr>PowerPoint Presentation</vt:lpstr>
      <vt:lpstr>PowerPoint Presentation</vt:lpstr>
      <vt:lpstr>The AWS ML Stack Broadest and most complete set of machine learning capabilities</vt:lpstr>
      <vt:lpstr>The AWS ML Stack Broadest and most complete set of machine learning capabilities</vt:lpstr>
      <vt:lpstr>Inf1 instances are built from the ground up by AWS to provide high performance,  cost-effective inference</vt:lpstr>
      <vt:lpstr>The AWS ML Stack Broadest and most complete set of machine learning capabilities</vt:lpstr>
      <vt:lpstr>Amazon SageMaker: Built to make ML more accessible</vt:lpstr>
      <vt:lpstr>PowerPoint Presentation</vt:lpstr>
      <vt:lpstr>Amazon SageMaker overview</vt:lpstr>
      <vt:lpstr>Amazon SageMaker key benefits</vt:lpstr>
      <vt:lpstr>Balancing ML agility with IT governance</vt:lpstr>
      <vt:lpstr>Amazon SageMaker</vt:lpstr>
      <vt:lpstr>PowerPoint Presentation</vt:lpstr>
      <vt:lpstr>Next Gen Stats solution architecture</vt:lpstr>
      <vt:lpstr>PowerPoint Presentation</vt:lpstr>
      <vt:lpstr>Thomson Reuters solution architecture</vt:lpstr>
      <vt:lpstr>PowerPoint Presentation</vt:lpstr>
      <vt:lpstr>The AWS ML Stack Broadest and most complete set of machine learning capabilities</vt:lpstr>
      <vt:lpstr>Industrial AI </vt:lpstr>
      <vt:lpstr>Amazon HealthLake</vt:lpstr>
      <vt:lpstr>More relevant enterprise search with Amazon Kendra</vt:lpstr>
      <vt:lpstr>PowerPoint Presentation</vt:lpstr>
      <vt:lpstr>Better insights lead to better customer service  with Contact Lens for Amazon Connect</vt:lpstr>
      <vt:lpstr>Intuit uses Contact Lens for Amazon Connect to address customer issues in real time</vt:lpstr>
      <vt:lpstr>Find More Fraud Faster with Amazon Fraud Detector</vt:lpstr>
      <vt:lpstr>PowerPoint Presentation</vt:lpstr>
      <vt:lpstr>Amazon CodeGuru to build and run  high-performing software</vt:lpstr>
      <vt:lpstr>PowerPoint Presentation</vt:lpstr>
      <vt:lpstr>PowerPoint Presentation</vt:lpstr>
      <vt:lpstr>PowerPoint Presentation</vt:lpstr>
      <vt:lpstr>PowerPoint Presentation</vt:lpstr>
      <vt:lpstr>Amazon Lookout for Metrics</vt:lpstr>
      <vt:lpstr>PowerPoint Presentation</vt:lpstr>
      <vt:lpstr>PowerPoint Presentation</vt:lpstr>
      <vt:lpstr>PowerPoint Presentation</vt:lpstr>
      <vt:lpstr>Building your team’s skills</vt:lpstr>
      <vt:lpstr>PowerPoint Presentation</vt:lpstr>
      <vt:lpstr>The Amazon Machine Learning Solutions Lab</vt:lpstr>
      <vt:lpstr>Introducing AWS Machine Learning Embark Program </vt:lpstr>
      <vt:lpstr>ML.aws</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461</cp:revision>
  <dcterms:created xsi:type="dcterms:W3CDTF">2019-05-01T16:15:48Z</dcterms:created>
  <dcterms:modified xsi:type="dcterms:W3CDTF">2021-02-12T13:27:45Z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